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sldIdLst>
    <p:sldId id="312" r:id="rId2"/>
    <p:sldId id="316" r:id="rId3"/>
    <p:sldId id="350" r:id="rId4"/>
    <p:sldId id="351" r:id="rId5"/>
    <p:sldId id="352" r:id="rId6"/>
    <p:sldId id="353" r:id="rId7"/>
    <p:sldId id="354" r:id="rId8"/>
    <p:sldId id="313" r:id="rId9"/>
    <p:sldId id="327" r:id="rId10"/>
    <p:sldId id="314" r:id="rId11"/>
    <p:sldId id="318" r:id="rId12"/>
    <p:sldId id="347" r:id="rId13"/>
    <p:sldId id="348" r:id="rId14"/>
    <p:sldId id="278" r:id="rId15"/>
    <p:sldId id="334" r:id="rId16"/>
    <p:sldId id="349" r:id="rId17"/>
    <p:sldId id="320" r:id="rId18"/>
    <p:sldId id="321" r:id="rId19"/>
    <p:sldId id="323" r:id="rId20"/>
    <p:sldId id="325" r:id="rId21"/>
    <p:sldId id="328" r:id="rId22"/>
    <p:sldId id="346" r:id="rId23"/>
    <p:sldId id="337" r:id="rId24"/>
    <p:sldId id="339" r:id="rId25"/>
    <p:sldId id="289" r:id="rId26"/>
  </p:sldIdLst>
  <p:sldSz cx="10075863" cy="7562850"/>
  <p:notesSz cx="7772400" cy="10058400"/>
  <p:defaultTextStyle>
    <a:defPPr>
      <a:defRPr lang="tr-TR"/>
    </a:defPPr>
    <a:lvl1pPr marL="0" algn="l" defTabSz="1007767" rtl="0" eaLnBrk="1" latinLnBrk="0" hangingPunct="1">
      <a:defRPr sz="2000" kern="1200">
        <a:solidFill>
          <a:schemeClr val="tx1"/>
        </a:solidFill>
        <a:latin typeface="+mn-lt"/>
        <a:ea typeface="+mn-ea"/>
        <a:cs typeface="+mn-cs"/>
      </a:defRPr>
    </a:lvl1pPr>
    <a:lvl2pPr marL="503884" algn="l" defTabSz="1007767" rtl="0" eaLnBrk="1" latinLnBrk="0" hangingPunct="1">
      <a:defRPr sz="2000" kern="1200">
        <a:solidFill>
          <a:schemeClr val="tx1"/>
        </a:solidFill>
        <a:latin typeface="+mn-lt"/>
        <a:ea typeface="+mn-ea"/>
        <a:cs typeface="+mn-cs"/>
      </a:defRPr>
    </a:lvl2pPr>
    <a:lvl3pPr marL="1007767" algn="l" defTabSz="1007767" rtl="0" eaLnBrk="1" latinLnBrk="0" hangingPunct="1">
      <a:defRPr sz="2000" kern="1200">
        <a:solidFill>
          <a:schemeClr val="tx1"/>
        </a:solidFill>
        <a:latin typeface="+mn-lt"/>
        <a:ea typeface="+mn-ea"/>
        <a:cs typeface="+mn-cs"/>
      </a:defRPr>
    </a:lvl3pPr>
    <a:lvl4pPr marL="1511651" algn="l" defTabSz="1007767" rtl="0" eaLnBrk="1" latinLnBrk="0" hangingPunct="1">
      <a:defRPr sz="2000" kern="1200">
        <a:solidFill>
          <a:schemeClr val="tx1"/>
        </a:solidFill>
        <a:latin typeface="+mn-lt"/>
        <a:ea typeface="+mn-ea"/>
        <a:cs typeface="+mn-cs"/>
      </a:defRPr>
    </a:lvl4pPr>
    <a:lvl5pPr marL="2015534" algn="l" defTabSz="1007767" rtl="0" eaLnBrk="1" latinLnBrk="0" hangingPunct="1">
      <a:defRPr sz="2000" kern="1200">
        <a:solidFill>
          <a:schemeClr val="tx1"/>
        </a:solidFill>
        <a:latin typeface="+mn-lt"/>
        <a:ea typeface="+mn-ea"/>
        <a:cs typeface="+mn-cs"/>
      </a:defRPr>
    </a:lvl5pPr>
    <a:lvl6pPr marL="2519416" algn="l" defTabSz="1007767" rtl="0" eaLnBrk="1" latinLnBrk="0" hangingPunct="1">
      <a:defRPr sz="2000" kern="1200">
        <a:solidFill>
          <a:schemeClr val="tx1"/>
        </a:solidFill>
        <a:latin typeface="+mn-lt"/>
        <a:ea typeface="+mn-ea"/>
        <a:cs typeface="+mn-cs"/>
      </a:defRPr>
    </a:lvl6pPr>
    <a:lvl7pPr marL="3023300" algn="l" defTabSz="1007767" rtl="0" eaLnBrk="1" latinLnBrk="0" hangingPunct="1">
      <a:defRPr sz="2000" kern="1200">
        <a:solidFill>
          <a:schemeClr val="tx1"/>
        </a:solidFill>
        <a:latin typeface="+mn-lt"/>
        <a:ea typeface="+mn-ea"/>
        <a:cs typeface="+mn-cs"/>
      </a:defRPr>
    </a:lvl7pPr>
    <a:lvl8pPr marL="3527184" algn="l" defTabSz="1007767" rtl="0" eaLnBrk="1" latinLnBrk="0" hangingPunct="1">
      <a:defRPr sz="2000" kern="1200">
        <a:solidFill>
          <a:schemeClr val="tx1"/>
        </a:solidFill>
        <a:latin typeface="+mn-lt"/>
        <a:ea typeface="+mn-ea"/>
        <a:cs typeface="+mn-cs"/>
      </a:defRPr>
    </a:lvl8pPr>
    <a:lvl9pPr marL="4031067" algn="l" defTabSz="1007767"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18" y="186"/>
      </p:cViewPr>
      <p:guideLst>
        <p:guide orient="horz" pos="2382"/>
        <p:guide pos="31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4187D-E8AF-45F6-9A33-60F88BC940B9}" type="doc">
      <dgm:prSet loTypeId="urn:microsoft.com/office/officeart/2005/8/layout/gear1" loCatId="process" qsTypeId="urn:microsoft.com/office/officeart/2005/8/quickstyle/simple3" qsCatId="simple" csTypeId="urn:microsoft.com/office/officeart/2005/8/colors/colorful3" csCatId="colorful" phldr="1"/>
      <dgm:spPr/>
    </dgm:pt>
    <dgm:pt modelId="{F69BEBF7-7C15-48E9-BE84-671C6151B4E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Psikolojik</a:t>
          </a:r>
          <a:endParaRPr lang="tr-TR" sz="1800" dirty="0" smtClean="0"/>
        </a:p>
        <a:p>
          <a:endParaRPr lang="tr-TR" sz="3300" dirty="0"/>
        </a:p>
      </dgm:t>
    </dgm:pt>
    <dgm:pt modelId="{F2342041-769B-4B28-B464-6925FD1818AA}" type="parTrans" cxnId="{435C7FBF-FFF3-481B-8691-65677F0FFA15}">
      <dgm:prSet/>
      <dgm:spPr/>
      <dgm:t>
        <a:bodyPr/>
        <a:lstStyle/>
        <a:p>
          <a:endParaRPr lang="tr-TR"/>
        </a:p>
      </dgm:t>
    </dgm:pt>
    <dgm:pt modelId="{5201612F-DF9D-474F-A9AA-BA7996B9227B}" type="sibTrans" cxnId="{435C7FBF-FFF3-481B-8691-65677F0FFA15}">
      <dgm:prSet/>
      <dgm:spPr/>
      <dgm:t>
        <a:bodyPr/>
        <a:lstStyle/>
        <a:p>
          <a:endParaRPr lang="tr-TR"/>
        </a:p>
      </dgm:t>
    </dgm:pt>
    <dgm:pt modelId="{3C85EA23-ED84-4DB7-8950-36340BA4596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Sosyal</a:t>
          </a:r>
          <a:r>
            <a:rPr lang="tr-TR" sz="3200" dirty="0" smtClean="0"/>
            <a:t> </a:t>
          </a:r>
        </a:p>
      </dgm:t>
    </dgm:pt>
    <dgm:pt modelId="{C7FBEEC1-1077-4D38-BE05-E5830F1BCFFD}" type="parTrans" cxnId="{1E86E724-1C1E-466B-B532-D82BBAC93AB0}">
      <dgm:prSet/>
      <dgm:spPr/>
      <dgm:t>
        <a:bodyPr/>
        <a:lstStyle/>
        <a:p>
          <a:endParaRPr lang="tr-TR"/>
        </a:p>
      </dgm:t>
    </dgm:pt>
    <dgm:pt modelId="{7D2152F8-44EE-4878-B6AA-32A311E00DE0}" type="sibTrans" cxnId="{1E86E724-1C1E-466B-B532-D82BBAC93AB0}">
      <dgm:prSet/>
      <dgm:spPr/>
      <dgm:t>
        <a:bodyPr/>
        <a:lstStyle/>
        <a:p>
          <a:endParaRPr lang="tr-TR"/>
        </a:p>
      </dgm:t>
    </dgm:pt>
    <dgm:pt modelId="{F0606075-CEF6-4DF8-8073-2CECD3FECC39}">
      <dgm:prSet phldrT="[Text]" custT="1"/>
      <dgm:spPr/>
      <dgm:t>
        <a:bodyPr/>
        <a:lstStyle/>
        <a:p>
          <a:r>
            <a:rPr lang="tr-TR" sz="1600" dirty="0" smtClean="0"/>
            <a:t>Biyolojik</a:t>
          </a:r>
          <a:endParaRPr lang="tr-TR" sz="1300" dirty="0"/>
        </a:p>
      </dgm:t>
    </dgm:pt>
    <dgm:pt modelId="{5616B7E9-7DD4-4974-B73F-096C5CFFF5A6}" type="parTrans" cxnId="{7BB20C28-0C2F-44E4-9E84-D63E128A0406}">
      <dgm:prSet/>
      <dgm:spPr/>
      <dgm:t>
        <a:bodyPr/>
        <a:lstStyle/>
        <a:p>
          <a:endParaRPr lang="tr-TR"/>
        </a:p>
      </dgm:t>
    </dgm:pt>
    <dgm:pt modelId="{33512F77-F9C7-489F-9B2A-3711C4819E1A}" type="sibTrans" cxnId="{7BB20C28-0C2F-44E4-9E84-D63E128A0406}">
      <dgm:prSet/>
      <dgm:spPr/>
      <dgm:t>
        <a:bodyPr/>
        <a:lstStyle/>
        <a:p>
          <a:endParaRPr lang="tr-TR"/>
        </a:p>
      </dgm:t>
    </dgm:pt>
    <dgm:pt modelId="{222125C3-8977-4ECA-A5D9-D7F00654B5BC}" type="pres">
      <dgm:prSet presAssocID="{C864187D-E8AF-45F6-9A33-60F88BC940B9}" presName="composite" presStyleCnt="0">
        <dgm:presLayoutVars>
          <dgm:chMax val="3"/>
          <dgm:animLvl val="lvl"/>
          <dgm:resizeHandles val="exact"/>
        </dgm:presLayoutVars>
      </dgm:prSet>
      <dgm:spPr/>
    </dgm:pt>
    <dgm:pt modelId="{81571CFF-1D49-4390-B58C-2B379880F7FC}" type="pres">
      <dgm:prSet presAssocID="{F69BEBF7-7C15-48E9-BE84-671C6151B4E0}" presName="gear1" presStyleLbl="node1" presStyleIdx="0" presStyleCnt="3">
        <dgm:presLayoutVars>
          <dgm:chMax val="1"/>
          <dgm:bulletEnabled val="1"/>
        </dgm:presLayoutVars>
      </dgm:prSet>
      <dgm:spPr/>
      <dgm:t>
        <a:bodyPr/>
        <a:lstStyle/>
        <a:p>
          <a:endParaRPr lang="tr-TR"/>
        </a:p>
      </dgm:t>
    </dgm:pt>
    <dgm:pt modelId="{A68948B6-697B-4CF7-BFE9-767960DD0112}" type="pres">
      <dgm:prSet presAssocID="{F69BEBF7-7C15-48E9-BE84-671C6151B4E0}" presName="gear1srcNode" presStyleLbl="node1" presStyleIdx="0" presStyleCnt="3"/>
      <dgm:spPr/>
      <dgm:t>
        <a:bodyPr/>
        <a:lstStyle/>
        <a:p>
          <a:endParaRPr lang="tr-TR"/>
        </a:p>
      </dgm:t>
    </dgm:pt>
    <dgm:pt modelId="{970282D7-2182-4F01-90BA-D673D663A0D1}" type="pres">
      <dgm:prSet presAssocID="{F69BEBF7-7C15-48E9-BE84-671C6151B4E0}" presName="gear1dstNode" presStyleLbl="node1" presStyleIdx="0" presStyleCnt="3"/>
      <dgm:spPr/>
      <dgm:t>
        <a:bodyPr/>
        <a:lstStyle/>
        <a:p>
          <a:endParaRPr lang="tr-TR"/>
        </a:p>
      </dgm:t>
    </dgm:pt>
    <dgm:pt modelId="{DC3065DD-9CCC-4791-B5A3-949B5829DB99}" type="pres">
      <dgm:prSet presAssocID="{3C85EA23-ED84-4DB7-8950-36340BA4596F}" presName="gear2" presStyleLbl="node1" presStyleIdx="1" presStyleCnt="3">
        <dgm:presLayoutVars>
          <dgm:chMax val="1"/>
          <dgm:bulletEnabled val="1"/>
        </dgm:presLayoutVars>
      </dgm:prSet>
      <dgm:spPr/>
      <dgm:t>
        <a:bodyPr/>
        <a:lstStyle/>
        <a:p>
          <a:endParaRPr lang="tr-TR"/>
        </a:p>
      </dgm:t>
    </dgm:pt>
    <dgm:pt modelId="{CF8F9513-E0CB-429B-836F-6093D9BB94BF}" type="pres">
      <dgm:prSet presAssocID="{3C85EA23-ED84-4DB7-8950-36340BA4596F}" presName="gear2srcNode" presStyleLbl="node1" presStyleIdx="1" presStyleCnt="3"/>
      <dgm:spPr/>
      <dgm:t>
        <a:bodyPr/>
        <a:lstStyle/>
        <a:p>
          <a:endParaRPr lang="tr-TR"/>
        </a:p>
      </dgm:t>
    </dgm:pt>
    <dgm:pt modelId="{3D943058-C323-4732-B9A9-798F56B06C3A}" type="pres">
      <dgm:prSet presAssocID="{3C85EA23-ED84-4DB7-8950-36340BA4596F}" presName="gear2dstNode" presStyleLbl="node1" presStyleIdx="1" presStyleCnt="3"/>
      <dgm:spPr/>
      <dgm:t>
        <a:bodyPr/>
        <a:lstStyle/>
        <a:p>
          <a:endParaRPr lang="tr-TR"/>
        </a:p>
      </dgm:t>
    </dgm:pt>
    <dgm:pt modelId="{99D2AAF2-9EC7-4856-A6B0-33AC8F9A8326}" type="pres">
      <dgm:prSet presAssocID="{F0606075-CEF6-4DF8-8073-2CECD3FECC39}" presName="gear3" presStyleLbl="node1" presStyleIdx="2" presStyleCnt="3"/>
      <dgm:spPr/>
      <dgm:t>
        <a:bodyPr/>
        <a:lstStyle/>
        <a:p>
          <a:endParaRPr lang="tr-TR"/>
        </a:p>
      </dgm:t>
    </dgm:pt>
    <dgm:pt modelId="{F0E068A9-4ED8-413D-94F5-057E5E61FA07}" type="pres">
      <dgm:prSet presAssocID="{F0606075-CEF6-4DF8-8073-2CECD3FECC39}" presName="gear3tx" presStyleLbl="node1" presStyleIdx="2" presStyleCnt="3">
        <dgm:presLayoutVars>
          <dgm:chMax val="1"/>
          <dgm:bulletEnabled val="1"/>
        </dgm:presLayoutVars>
      </dgm:prSet>
      <dgm:spPr/>
      <dgm:t>
        <a:bodyPr/>
        <a:lstStyle/>
        <a:p>
          <a:endParaRPr lang="tr-TR"/>
        </a:p>
      </dgm:t>
    </dgm:pt>
    <dgm:pt modelId="{7E62BC32-A0B4-4FF6-B0DE-C8320005BBD7}" type="pres">
      <dgm:prSet presAssocID="{F0606075-CEF6-4DF8-8073-2CECD3FECC39}" presName="gear3srcNode" presStyleLbl="node1" presStyleIdx="2" presStyleCnt="3"/>
      <dgm:spPr/>
      <dgm:t>
        <a:bodyPr/>
        <a:lstStyle/>
        <a:p>
          <a:endParaRPr lang="tr-TR"/>
        </a:p>
      </dgm:t>
    </dgm:pt>
    <dgm:pt modelId="{73575BE8-FEB0-4D3B-A943-A3298CB3A9D4}" type="pres">
      <dgm:prSet presAssocID="{F0606075-CEF6-4DF8-8073-2CECD3FECC39}" presName="gear3dstNode" presStyleLbl="node1" presStyleIdx="2" presStyleCnt="3"/>
      <dgm:spPr/>
      <dgm:t>
        <a:bodyPr/>
        <a:lstStyle/>
        <a:p>
          <a:endParaRPr lang="tr-TR"/>
        </a:p>
      </dgm:t>
    </dgm:pt>
    <dgm:pt modelId="{D0F299CE-6F27-4D3D-BC12-3274E2C856D1}" type="pres">
      <dgm:prSet presAssocID="{5201612F-DF9D-474F-A9AA-BA7996B9227B}" presName="connector1" presStyleLbl="sibTrans2D1" presStyleIdx="0" presStyleCnt="3"/>
      <dgm:spPr/>
      <dgm:t>
        <a:bodyPr/>
        <a:lstStyle/>
        <a:p>
          <a:endParaRPr lang="tr-TR"/>
        </a:p>
      </dgm:t>
    </dgm:pt>
    <dgm:pt modelId="{10ED50A2-EA77-47B1-ACAB-910EA27FFB6F}" type="pres">
      <dgm:prSet presAssocID="{7D2152F8-44EE-4878-B6AA-32A311E00DE0}" presName="connector2" presStyleLbl="sibTrans2D1" presStyleIdx="1" presStyleCnt="3"/>
      <dgm:spPr/>
      <dgm:t>
        <a:bodyPr/>
        <a:lstStyle/>
        <a:p>
          <a:endParaRPr lang="tr-TR"/>
        </a:p>
      </dgm:t>
    </dgm:pt>
    <dgm:pt modelId="{81255245-82B2-4149-98B8-81FC8350645E}" type="pres">
      <dgm:prSet presAssocID="{33512F77-F9C7-489F-9B2A-3711C4819E1A}" presName="connector3" presStyleLbl="sibTrans2D1" presStyleIdx="2" presStyleCnt="3"/>
      <dgm:spPr/>
      <dgm:t>
        <a:bodyPr/>
        <a:lstStyle/>
        <a:p>
          <a:endParaRPr lang="tr-TR"/>
        </a:p>
      </dgm:t>
    </dgm:pt>
  </dgm:ptLst>
  <dgm:cxnLst>
    <dgm:cxn modelId="{5198114B-3D10-4BBB-AD98-76DA32A8F48F}" type="presOf" srcId="{F0606075-CEF6-4DF8-8073-2CECD3FECC39}" destId="{7E62BC32-A0B4-4FF6-B0DE-C8320005BBD7}" srcOrd="2" destOrd="0" presId="urn:microsoft.com/office/officeart/2005/8/layout/gear1"/>
    <dgm:cxn modelId="{7BB20C28-0C2F-44E4-9E84-D63E128A0406}" srcId="{C864187D-E8AF-45F6-9A33-60F88BC940B9}" destId="{F0606075-CEF6-4DF8-8073-2CECD3FECC39}" srcOrd="2" destOrd="0" parTransId="{5616B7E9-7DD4-4974-B73F-096C5CFFF5A6}" sibTransId="{33512F77-F9C7-489F-9B2A-3711C4819E1A}"/>
    <dgm:cxn modelId="{906675FD-9465-42B4-A7DD-4D113042B10C}" type="presOf" srcId="{33512F77-F9C7-489F-9B2A-3711C4819E1A}" destId="{81255245-82B2-4149-98B8-81FC8350645E}" srcOrd="0" destOrd="0" presId="urn:microsoft.com/office/officeart/2005/8/layout/gear1"/>
    <dgm:cxn modelId="{6015988B-D8B2-42E2-843C-436E4E853CAB}" type="presOf" srcId="{F0606075-CEF6-4DF8-8073-2CECD3FECC39}" destId="{F0E068A9-4ED8-413D-94F5-057E5E61FA07}" srcOrd="1" destOrd="0" presId="urn:microsoft.com/office/officeart/2005/8/layout/gear1"/>
    <dgm:cxn modelId="{DC29D411-A840-49D2-942C-668B568984A6}" type="presOf" srcId="{F69BEBF7-7C15-48E9-BE84-671C6151B4E0}" destId="{970282D7-2182-4F01-90BA-D673D663A0D1}" srcOrd="2" destOrd="0" presId="urn:microsoft.com/office/officeart/2005/8/layout/gear1"/>
    <dgm:cxn modelId="{62C2778B-5501-444A-8AED-D201199BC371}" type="presOf" srcId="{3C85EA23-ED84-4DB7-8950-36340BA4596F}" destId="{CF8F9513-E0CB-429B-836F-6093D9BB94BF}" srcOrd="1" destOrd="0" presId="urn:microsoft.com/office/officeart/2005/8/layout/gear1"/>
    <dgm:cxn modelId="{6DBB6734-F05A-4E73-B063-4C7DB9386F9B}" type="presOf" srcId="{F69BEBF7-7C15-48E9-BE84-671C6151B4E0}" destId="{A68948B6-697B-4CF7-BFE9-767960DD0112}" srcOrd="1" destOrd="0" presId="urn:microsoft.com/office/officeart/2005/8/layout/gear1"/>
    <dgm:cxn modelId="{8184578E-043D-4B59-8B32-0B41F87E54A9}" type="presOf" srcId="{7D2152F8-44EE-4878-B6AA-32A311E00DE0}" destId="{10ED50A2-EA77-47B1-ACAB-910EA27FFB6F}" srcOrd="0" destOrd="0" presId="urn:microsoft.com/office/officeart/2005/8/layout/gear1"/>
    <dgm:cxn modelId="{062823C5-2C34-4ED0-9139-4F4321FC06A2}" type="presOf" srcId="{3C85EA23-ED84-4DB7-8950-36340BA4596F}" destId="{DC3065DD-9CCC-4791-B5A3-949B5829DB99}" srcOrd="0" destOrd="0" presId="urn:microsoft.com/office/officeart/2005/8/layout/gear1"/>
    <dgm:cxn modelId="{E21C72BA-DE85-479F-8DD9-B103C314E71D}" type="presOf" srcId="{5201612F-DF9D-474F-A9AA-BA7996B9227B}" destId="{D0F299CE-6F27-4D3D-BC12-3274E2C856D1}" srcOrd="0" destOrd="0" presId="urn:microsoft.com/office/officeart/2005/8/layout/gear1"/>
    <dgm:cxn modelId="{1EFA0156-F98B-4F1D-95B1-FAADB78200FE}" type="presOf" srcId="{F69BEBF7-7C15-48E9-BE84-671C6151B4E0}" destId="{81571CFF-1D49-4390-B58C-2B379880F7FC}" srcOrd="0" destOrd="0" presId="urn:microsoft.com/office/officeart/2005/8/layout/gear1"/>
    <dgm:cxn modelId="{435C7FBF-FFF3-481B-8691-65677F0FFA15}" srcId="{C864187D-E8AF-45F6-9A33-60F88BC940B9}" destId="{F69BEBF7-7C15-48E9-BE84-671C6151B4E0}" srcOrd="0" destOrd="0" parTransId="{F2342041-769B-4B28-B464-6925FD1818AA}" sibTransId="{5201612F-DF9D-474F-A9AA-BA7996B9227B}"/>
    <dgm:cxn modelId="{3AF35F64-4E92-4EF4-89D1-CE18D61647B0}" type="presOf" srcId="{3C85EA23-ED84-4DB7-8950-36340BA4596F}" destId="{3D943058-C323-4732-B9A9-798F56B06C3A}" srcOrd="2" destOrd="0" presId="urn:microsoft.com/office/officeart/2005/8/layout/gear1"/>
    <dgm:cxn modelId="{6B984F33-234F-4002-A315-D3386D153355}" type="presOf" srcId="{F0606075-CEF6-4DF8-8073-2CECD3FECC39}" destId="{73575BE8-FEB0-4D3B-A943-A3298CB3A9D4}" srcOrd="3" destOrd="0" presId="urn:microsoft.com/office/officeart/2005/8/layout/gear1"/>
    <dgm:cxn modelId="{CBD361BE-254B-40D4-9682-D770CC7B3101}" type="presOf" srcId="{C864187D-E8AF-45F6-9A33-60F88BC940B9}" destId="{222125C3-8977-4ECA-A5D9-D7F00654B5BC}" srcOrd="0" destOrd="0" presId="urn:microsoft.com/office/officeart/2005/8/layout/gear1"/>
    <dgm:cxn modelId="{5010384C-EAC0-4FED-B07D-B0F7692D2E4C}" type="presOf" srcId="{F0606075-CEF6-4DF8-8073-2CECD3FECC39}" destId="{99D2AAF2-9EC7-4856-A6B0-33AC8F9A8326}" srcOrd="0" destOrd="0" presId="urn:microsoft.com/office/officeart/2005/8/layout/gear1"/>
    <dgm:cxn modelId="{1E86E724-1C1E-466B-B532-D82BBAC93AB0}" srcId="{C864187D-E8AF-45F6-9A33-60F88BC940B9}" destId="{3C85EA23-ED84-4DB7-8950-36340BA4596F}" srcOrd="1" destOrd="0" parTransId="{C7FBEEC1-1077-4D38-BE05-E5830F1BCFFD}" sibTransId="{7D2152F8-44EE-4878-B6AA-32A311E00DE0}"/>
    <dgm:cxn modelId="{75B641AB-1FC1-4780-9092-4ED54B16260C}" type="presParOf" srcId="{222125C3-8977-4ECA-A5D9-D7F00654B5BC}" destId="{81571CFF-1D49-4390-B58C-2B379880F7FC}" srcOrd="0" destOrd="0" presId="urn:microsoft.com/office/officeart/2005/8/layout/gear1"/>
    <dgm:cxn modelId="{B095BC18-A65B-461B-AF0A-18175BCC98B3}" type="presParOf" srcId="{222125C3-8977-4ECA-A5D9-D7F00654B5BC}" destId="{A68948B6-697B-4CF7-BFE9-767960DD0112}" srcOrd="1" destOrd="0" presId="urn:microsoft.com/office/officeart/2005/8/layout/gear1"/>
    <dgm:cxn modelId="{F69F2786-D4B1-417C-BFFF-E895B6EEE97E}" type="presParOf" srcId="{222125C3-8977-4ECA-A5D9-D7F00654B5BC}" destId="{970282D7-2182-4F01-90BA-D673D663A0D1}" srcOrd="2" destOrd="0" presId="urn:microsoft.com/office/officeart/2005/8/layout/gear1"/>
    <dgm:cxn modelId="{6EC9570A-70DF-4D58-80B7-F931ED87080B}" type="presParOf" srcId="{222125C3-8977-4ECA-A5D9-D7F00654B5BC}" destId="{DC3065DD-9CCC-4791-B5A3-949B5829DB99}" srcOrd="3" destOrd="0" presId="urn:microsoft.com/office/officeart/2005/8/layout/gear1"/>
    <dgm:cxn modelId="{367D4B24-B23F-4056-9ECE-CD6B2B5ADA63}" type="presParOf" srcId="{222125C3-8977-4ECA-A5D9-D7F00654B5BC}" destId="{CF8F9513-E0CB-429B-836F-6093D9BB94BF}" srcOrd="4" destOrd="0" presId="urn:microsoft.com/office/officeart/2005/8/layout/gear1"/>
    <dgm:cxn modelId="{F17F5CFB-5A9E-4531-AB10-91C6DC428D89}" type="presParOf" srcId="{222125C3-8977-4ECA-A5D9-D7F00654B5BC}" destId="{3D943058-C323-4732-B9A9-798F56B06C3A}" srcOrd="5" destOrd="0" presId="urn:microsoft.com/office/officeart/2005/8/layout/gear1"/>
    <dgm:cxn modelId="{BDED556E-B486-4D24-9D29-AB4858B9A1A0}" type="presParOf" srcId="{222125C3-8977-4ECA-A5D9-D7F00654B5BC}" destId="{99D2AAF2-9EC7-4856-A6B0-33AC8F9A8326}" srcOrd="6" destOrd="0" presId="urn:microsoft.com/office/officeart/2005/8/layout/gear1"/>
    <dgm:cxn modelId="{A9CBE060-748B-4AD0-AE77-6C66003A2FCB}" type="presParOf" srcId="{222125C3-8977-4ECA-A5D9-D7F00654B5BC}" destId="{F0E068A9-4ED8-413D-94F5-057E5E61FA07}" srcOrd="7" destOrd="0" presId="urn:microsoft.com/office/officeart/2005/8/layout/gear1"/>
    <dgm:cxn modelId="{D7E31C86-14C5-4FDA-8D3F-90896EA09A81}" type="presParOf" srcId="{222125C3-8977-4ECA-A5D9-D7F00654B5BC}" destId="{7E62BC32-A0B4-4FF6-B0DE-C8320005BBD7}" srcOrd="8" destOrd="0" presId="urn:microsoft.com/office/officeart/2005/8/layout/gear1"/>
    <dgm:cxn modelId="{F40AC071-EF2A-44D0-AF77-4D0F57CD09D5}" type="presParOf" srcId="{222125C3-8977-4ECA-A5D9-D7F00654B5BC}" destId="{73575BE8-FEB0-4D3B-A943-A3298CB3A9D4}" srcOrd="9" destOrd="0" presId="urn:microsoft.com/office/officeart/2005/8/layout/gear1"/>
    <dgm:cxn modelId="{4612055B-89A3-47D4-B1B4-FDA4C778BC5C}" type="presParOf" srcId="{222125C3-8977-4ECA-A5D9-D7F00654B5BC}" destId="{D0F299CE-6F27-4D3D-BC12-3274E2C856D1}" srcOrd="10" destOrd="0" presId="urn:microsoft.com/office/officeart/2005/8/layout/gear1"/>
    <dgm:cxn modelId="{344FFAF8-4D20-4F3C-AFC6-EFD8B6B69953}" type="presParOf" srcId="{222125C3-8977-4ECA-A5D9-D7F00654B5BC}" destId="{10ED50A2-EA77-47B1-ACAB-910EA27FFB6F}" srcOrd="11" destOrd="0" presId="urn:microsoft.com/office/officeart/2005/8/layout/gear1"/>
    <dgm:cxn modelId="{75108976-A322-409B-8373-459CF23D5EE9}" type="presParOf" srcId="{222125C3-8977-4ECA-A5D9-D7F00654B5BC}" destId="{81255245-82B2-4149-98B8-81FC8350645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71CFF-1D49-4390-B58C-2B379880F7FC}">
      <dsp:nvSpPr>
        <dsp:cNvPr id="0" name=""/>
        <dsp:cNvSpPr/>
      </dsp:nvSpPr>
      <dsp:spPr>
        <a:xfrm>
          <a:off x="2241201" y="1744182"/>
          <a:ext cx="2131778" cy="2131778"/>
        </a:xfrm>
        <a:prstGeom prst="gear9">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smtClean="0"/>
            <a:t>Psikolojik</a:t>
          </a:r>
          <a:endParaRPr lang="tr-TR" sz="1800" kern="1200" dirty="0" smtClean="0"/>
        </a:p>
        <a:p>
          <a:pPr lvl="0" algn="ctr">
            <a:spcBef>
              <a:spcPct val="0"/>
            </a:spcBef>
          </a:pPr>
          <a:endParaRPr lang="tr-TR" sz="3300" kern="1200" dirty="0"/>
        </a:p>
      </dsp:txBody>
      <dsp:txXfrm>
        <a:off x="2669783" y="2243541"/>
        <a:ext cx="1274614" cy="1095778"/>
      </dsp:txXfrm>
    </dsp:sp>
    <dsp:sp modelId="{DC3065DD-9CCC-4791-B5A3-949B5829DB99}">
      <dsp:nvSpPr>
        <dsp:cNvPr id="0" name=""/>
        <dsp:cNvSpPr/>
      </dsp:nvSpPr>
      <dsp:spPr>
        <a:xfrm>
          <a:off x="1000894" y="1240307"/>
          <a:ext cx="1550384" cy="1550384"/>
        </a:xfrm>
        <a:prstGeom prst="gear6">
          <a:avLst/>
        </a:prstGeom>
        <a:gradFill rotWithShape="0">
          <a:gsLst>
            <a:gs pos="0">
              <a:schemeClr val="accent3">
                <a:hueOff val="-8269636"/>
                <a:satOff val="13411"/>
                <a:lumOff val="98"/>
                <a:alphaOff val="0"/>
                <a:tint val="1000"/>
                <a:satMod val="255000"/>
              </a:schemeClr>
            </a:gs>
            <a:gs pos="55000">
              <a:schemeClr val="accent3">
                <a:hueOff val="-8269636"/>
                <a:satOff val="13411"/>
                <a:lumOff val="98"/>
                <a:alphaOff val="0"/>
                <a:tint val="12000"/>
                <a:satMod val="255000"/>
              </a:schemeClr>
            </a:gs>
            <a:gs pos="100000">
              <a:schemeClr val="accent3">
                <a:hueOff val="-8269636"/>
                <a:satOff val="13411"/>
                <a:lumOff val="9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smtClean="0"/>
            <a:t>Sosyal</a:t>
          </a:r>
          <a:r>
            <a:rPr lang="tr-TR" sz="3200" kern="1200" dirty="0" smtClean="0"/>
            <a:t> </a:t>
          </a:r>
        </a:p>
      </dsp:txBody>
      <dsp:txXfrm>
        <a:off x="1391208" y="1632980"/>
        <a:ext cx="769756" cy="765038"/>
      </dsp:txXfrm>
    </dsp:sp>
    <dsp:sp modelId="{99D2AAF2-9EC7-4856-A6B0-33AC8F9A8326}">
      <dsp:nvSpPr>
        <dsp:cNvPr id="0" name=""/>
        <dsp:cNvSpPr/>
      </dsp:nvSpPr>
      <dsp:spPr>
        <a:xfrm rot="20700000">
          <a:off x="1869267" y="170700"/>
          <a:ext cx="1519060" cy="1519060"/>
        </a:xfrm>
        <a:prstGeom prst="gear6">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Biyolojik</a:t>
          </a:r>
          <a:endParaRPr lang="tr-TR" sz="1300" kern="1200" dirty="0"/>
        </a:p>
      </dsp:txBody>
      <dsp:txXfrm rot="-20700000">
        <a:off x="2202442" y="503874"/>
        <a:ext cx="852711" cy="852711"/>
      </dsp:txXfrm>
    </dsp:sp>
    <dsp:sp modelId="{D0F299CE-6F27-4D3D-BC12-3274E2C856D1}">
      <dsp:nvSpPr>
        <dsp:cNvPr id="0" name=""/>
        <dsp:cNvSpPr/>
      </dsp:nvSpPr>
      <dsp:spPr>
        <a:xfrm>
          <a:off x="2073822" y="1424464"/>
          <a:ext cx="2728676" cy="2728676"/>
        </a:xfrm>
        <a:prstGeom prst="circularArrow">
          <a:avLst>
            <a:gd name="adj1" fmla="val 4688"/>
            <a:gd name="adj2" fmla="val 299029"/>
            <a:gd name="adj3" fmla="val 2508196"/>
            <a:gd name="adj4" fmla="val 15878553"/>
            <a:gd name="adj5" fmla="val 5469"/>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10ED50A2-EA77-47B1-ACAB-910EA27FFB6F}">
      <dsp:nvSpPr>
        <dsp:cNvPr id="0" name=""/>
        <dsp:cNvSpPr/>
      </dsp:nvSpPr>
      <dsp:spPr>
        <a:xfrm>
          <a:off x="726324" y="898632"/>
          <a:ext cx="1982554" cy="1982554"/>
        </a:xfrm>
        <a:prstGeom prst="leftCircularArrow">
          <a:avLst>
            <a:gd name="adj1" fmla="val 6452"/>
            <a:gd name="adj2" fmla="val 429999"/>
            <a:gd name="adj3" fmla="val 10489124"/>
            <a:gd name="adj4" fmla="val 14837806"/>
            <a:gd name="adj5" fmla="val 7527"/>
          </a:avLst>
        </a:prstGeom>
        <a:gradFill rotWithShape="0">
          <a:gsLst>
            <a:gs pos="0">
              <a:schemeClr val="accent3">
                <a:hueOff val="-8269636"/>
                <a:satOff val="13411"/>
                <a:lumOff val="98"/>
                <a:alphaOff val="0"/>
                <a:tint val="1000"/>
                <a:satMod val="255000"/>
              </a:schemeClr>
            </a:gs>
            <a:gs pos="55000">
              <a:schemeClr val="accent3">
                <a:hueOff val="-8269636"/>
                <a:satOff val="13411"/>
                <a:lumOff val="98"/>
                <a:alphaOff val="0"/>
                <a:tint val="12000"/>
                <a:satMod val="255000"/>
              </a:schemeClr>
            </a:gs>
            <a:gs pos="100000">
              <a:schemeClr val="accent3">
                <a:hueOff val="-8269636"/>
                <a:satOff val="13411"/>
                <a:lumOff val="9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81255245-82B2-4149-98B8-81FC8350645E}">
      <dsp:nvSpPr>
        <dsp:cNvPr id="0" name=""/>
        <dsp:cNvSpPr/>
      </dsp:nvSpPr>
      <dsp:spPr>
        <a:xfrm>
          <a:off x="1517893" y="-160664"/>
          <a:ext cx="2137592" cy="2137592"/>
        </a:xfrm>
        <a:prstGeom prst="circularArrow">
          <a:avLst>
            <a:gd name="adj1" fmla="val 5984"/>
            <a:gd name="adj2" fmla="val 394124"/>
            <a:gd name="adj3" fmla="val 13313824"/>
            <a:gd name="adj4" fmla="val 10508221"/>
            <a:gd name="adj5" fmla="val 6981"/>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2771CDC7-4995-4C05-A081-1FCD02A9FF20}" type="datetimeFigureOut">
              <a:rPr lang="tr-TR" smtClean="0"/>
              <a:t>21.03.2019</a:t>
            </a:fld>
            <a:endParaRPr lang="tr-TR"/>
          </a:p>
        </p:txBody>
      </p:sp>
      <p:sp>
        <p:nvSpPr>
          <p:cNvPr id="4" name="Slayt Görüntüsü Yer Tutucusu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9A1F55B-6F68-4D53-BEEC-9620A612948E}" type="slidenum">
              <a:rPr lang="tr-TR" smtClean="0"/>
              <a:t>‹#›</a:t>
            </a:fld>
            <a:endParaRPr lang="tr-TR"/>
          </a:p>
        </p:txBody>
      </p:sp>
    </p:spTree>
    <p:extLst>
      <p:ext uri="{BB962C8B-B14F-4D97-AF65-F5344CB8AC3E}">
        <p14:creationId xmlns:p14="http://schemas.microsoft.com/office/powerpoint/2010/main" val="4161150348"/>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2"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6" algn="l" defTabSz="914323" rtl="0" eaLnBrk="1" latinLnBrk="0" hangingPunct="1">
      <a:defRPr sz="1200" kern="1200">
        <a:solidFill>
          <a:schemeClr val="tx1"/>
        </a:solidFill>
        <a:latin typeface="+mn-lt"/>
        <a:ea typeface="+mn-ea"/>
        <a:cs typeface="+mn-cs"/>
      </a:defRPr>
    </a:lvl5pPr>
    <a:lvl6pPr marL="2285807" algn="l" defTabSz="914323" rtl="0" eaLnBrk="1" latinLnBrk="0" hangingPunct="1">
      <a:defRPr sz="1200" kern="1200">
        <a:solidFill>
          <a:schemeClr val="tx1"/>
        </a:solidFill>
        <a:latin typeface="+mn-lt"/>
        <a:ea typeface="+mn-ea"/>
        <a:cs typeface="+mn-cs"/>
      </a:defRPr>
    </a:lvl6pPr>
    <a:lvl7pPr marL="2742969" algn="l" defTabSz="914323" rtl="0" eaLnBrk="1" latinLnBrk="0" hangingPunct="1">
      <a:defRPr sz="1200" kern="1200">
        <a:solidFill>
          <a:schemeClr val="tx1"/>
        </a:solidFill>
        <a:latin typeface="+mn-lt"/>
        <a:ea typeface="+mn-ea"/>
        <a:cs typeface="+mn-cs"/>
      </a:defRPr>
    </a:lvl7pPr>
    <a:lvl8pPr marL="3200131" algn="l" defTabSz="914323" rtl="0" eaLnBrk="1" latinLnBrk="0" hangingPunct="1">
      <a:defRPr sz="1200" kern="1200">
        <a:solidFill>
          <a:schemeClr val="tx1"/>
        </a:solidFill>
        <a:latin typeface="+mn-lt"/>
        <a:ea typeface="+mn-ea"/>
        <a:cs typeface="+mn-cs"/>
      </a:defRPr>
    </a:lvl8pPr>
    <a:lvl9pPr marL="3657292" algn="l" defTabSz="9143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2428875" y="765175"/>
            <a:ext cx="2914650" cy="3771900"/>
          </a:xfrm>
          <a:prstGeom prst="rect">
            <a:avLst/>
          </a:prstGeom>
          <a:solidFill>
            <a:srgbClr val="FFFFFF"/>
          </a:solidFill>
          <a:ln w="9360">
            <a:solidFill>
              <a:srgbClr val="000000"/>
            </a:solidFill>
            <a:miter lim="800000"/>
            <a:headEnd/>
            <a:tailEnd/>
          </a:ln>
        </p:spPr>
        <p:txBody>
          <a:bodyPr wrap="none" lIns="101870" tIns="50935" rIns="101870" bIns="50935" anchor="ctr"/>
          <a:lstStyle/>
          <a:p>
            <a:pPr hangingPunct="1"/>
            <a:endParaRPr lang="tr-TR"/>
          </a:p>
        </p:txBody>
      </p:sp>
      <p:sp>
        <p:nvSpPr>
          <p:cNvPr id="93187" name="Rectangle 2"/>
          <p:cNvSpPr>
            <a:spLocks noGrp="1" noChangeArrowheads="1"/>
          </p:cNvSpPr>
          <p:nvPr>
            <p:ph type="body"/>
          </p:nvPr>
        </p:nvSpPr>
        <p:spPr>
          <a:xfrm>
            <a:off x="777875" y="4778375"/>
            <a:ext cx="6213475" cy="4522788"/>
          </a:xfrm>
          <a:noFill/>
          <a:ln/>
        </p:spPr>
        <p:txBody>
          <a:bodyPr wrap="none" anchor="ct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2428875" y="765175"/>
            <a:ext cx="2914650" cy="3771900"/>
          </a:xfrm>
          <a:prstGeom prst="rect">
            <a:avLst/>
          </a:prstGeom>
          <a:solidFill>
            <a:srgbClr val="FFFFFF"/>
          </a:solidFill>
          <a:ln w="9360">
            <a:solidFill>
              <a:srgbClr val="000000"/>
            </a:solidFill>
            <a:miter lim="800000"/>
            <a:headEnd/>
            <a:tailEnd/>
          </a:ln>
        </p:spPr>
        <p:txBody>
          <a:bodyPr wrap="none" lIns="101870" tIns="50935" rIns="101870" bIns="50935" anchor="ctr"/>
          <a:lstStyle/>
          <a:p>
            <a:pPr hangingPunct="1"/>
            <a:endParaRPr lang="tr-TR"/>
          </a:p>
        </p:txBody>
      </p:sp>
      <p:sp>
        <p:nvSpPr>
          <p:cNvPr id="94211" name="Rectangle 2"/>
          <p:cNvSpPr>
            <a:spLocks noGrp="1" noChangeArrowheads="1"/>
          </p:cNvSpPr>
          <p:nvPr>
            <p:ph type="body"/>
          </p:nvPr>
        </p:nvSpPr>
        <p:spPr>
          <a:xfrm>
            <a:off x="777875" y="4778375"/>
            <a:ext cx="6213475" cy="4522788"/>
          </a:xfrm>
          <a:noFill/>
          <a:ln/>
        </p:spPr>
        <p:txBody>
          <a:bodyPr wrap="none" anchor="ct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marL="742950" indent="-28575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marL="11430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marL="16002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marL="20574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SzPct val="45000"/>
              <a:buFont typeface="Wingdings" pitchFamily="2" charset="2"/>
              <a:buNone/>
            </a:pPr>
            <a:fld id="{BE84DAD9-3D7B-46C8-8EFA-92175D2E6DFD}" type="slidenum">
              <a:rPr lang="en-US" altLang="tr-TR" sz="1400" smtClean="0"/>
              <a:pPr eaLnBrk="1">
                <a:spcBef>
                  <a:spcPct val="0"/>
                </a:spcBef>
                <a:buSzPct val="45000"/>
                <a:buFont typeface="Wingdings" pitchFamily="2" charset="2"/>
                <a:buNone/>
              </a:pPr>
              <a:t>12</a:t>
            </a:fld>
            <a:endParaRPr lang="en-US" altLang="tr-TR" sz="1400" smtClean="0"/>
          </a:p>
        </p:txBody>
      </p:sp>
      <p:sp>
        <p:nvSpPr>
          <p:cNvPr id="7885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lvl1pPr eaLnBrk="0">
              <a:spcBef>
                <a:spcPct val="30000"/>
              </a:spcBef>
              <a:buSzPct val="100000"/>
              <a:buFont typeface="Times New Roman" pitchFamily="16" charset="0"/>
              <a:defRPr sz="1200">
                <a:solidFill>
                  <a:srgbClr val="000000"/>
                </a:solidFill>
                <a:latin typeface="Times New Roman" pitchFamily="16" charset="0"/>
              </a:defRPr>
            </a:lvl1pPr>
            <a:lvl2pPr marL="742950" indent="-285750" eaLnBrk="0">
              <a:spcBef>
                <a:spcPct val="30000"/>
              </a:spcBef>
              <a:buSzPct val="100000"/>
              <a:buFont typeface="Times New Roman" pitchFamily="16" charset="0"/>
              <a:defRPr sz="1200">
                <a:solidFill>
                  <a:srgbClr val="000000"/>
                </a:solidFill>
                <a:latin typeface="Times New Roman" pitchFamily="16" charset="0"/>
              </a:defRPr>
            </a:lvl2pPr>
            <a:lvl3pPr marL="1143000" indent="-228600" eaLnBrk="0">
              <a:spcBef>
                <a:spcPct val="30000"/>
              </a:spcBef>
              <a:buSzPct val="100000"/>
              <a:buFont typeface="Times New Roman" pitchFamily="16" charset="0"/>
              <a:defRPr sz="1200">
                <a:solidFill>
                  <a:srgbClr val="000000"/>
                </a:solidFill>
                <a:latin typeface="Times New Roman" pitchFamily="16" charset="0"/>
              </a:defRPr>
            </a:lvl3pPr>
            <a:lvl4pPr marL="1600200" indent="-228600" eaLnBrk="0">
              <a:spcBef>
                <a:spcPct val="30000"/>
              </a:spcBef>
              <a:buSzPct val="100000"/>
              <a:buFont typeface="Times New Roman" pitchFamily="16" charset="0"/>
              <a:defRPr sz="1200">
                <a:solidFill>
                  <a:srgbClr val="000000"/>
                </a:solidFill>
                <a:latin typeface="Times New Roman" pitchFamily="16" charset="0"/>
              </a:defRPr>
            </a:lvl4pPr>
            <a:lvl5pPr marL="2057400" indent="-228600" eaLnBrk="0">
              <a:spcBef>
                <a:spcPct val="30000"/>
              </a:spcBef>
              <a:buSzPct val="100000"/>
              <a:buFont typeface="Times New Roman" pitchFamily="16" charset="0"/>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a:spcBef>
                <a:spcPct val="0"/>
              </a:spcBef>
              <a:buSzPct val="45000"/>
              <a:buFont typeface="Wingdings" pitchFamily="2" charset="2"/>
              <a:buNone/>
            </a:pPr>
            <a:endParaRPr lang="tr-TR" altLang="tr-TR" sz="1800">
              <a:solidFill>
                <a:schemeClr val="bg1"/>
              </a:solidFill>
              <a:latin typeface="Arial" charset="0"/>
              <a:ea typeface="DejaVu Sans" charset="0"/>
              <a:cs typeface="DejaVu Sans" charset="0"/>
            </a:endParaRPr>
          </a:p>
        </p:txBody>
      </p:sp>
      <p:sp>
        <p:nvSpPr>
          <p:cNvPr id="78852" name="Rectangle 2"/>
          <p:cNvSpPr>
            <a:spLocks noGrp="1" noChangeArrowheads="1"/>
          </p:cNvSpPr>
          <p:nvPr>
            <p:ph type="body"/>
          </p:nvPr>
        </p:nvSpPr>
        <p:spPr>
          <a:xfrm>
            <a:off x="777875" y="4776788"/>
            <a:ext cx="621030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marL="742950" indent="-28575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marL="11430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marL="16002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marL="20574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SzPct val="45000"/>
              <a:buFont typeface="Wingdings" pitchFamily="2" charset="2"/>
              <a:buNone/>
            </a:pPr>
            <a:fld id="{25DBEB0D-AB5D-47E1-B3F1-7A3F9F7E7A18}" type="slidenum">
              <a:rPr lang="en-US" altLang="tr-TR" sz="1400" smtClean="0"/>
              <a:pPr eaLnBrk="1">
                <a:spcBef>
                  <a:spcPct val="0"/>
                </a:spcBef>
                <a:buSzPct val="45000"/>
                <a:buFont typeface="Wingdings" pitchFamily="2" charset="2"/>
                <a:buNone/>
              </a:pPr>
              <a:t>13</a:t>
            </a:fld>
            <a:endParaRPr lang="en-US" altLang="tr-TR" sz="1400" smtClean="0"/>
          </a:p>
        </p:txBody>
      </p:sp>
      <p:sp>
        <p:nvSpPr>
          <p:cNvPr id="7987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lvl1pPr eaLnBrk="0">
              <a:spcBef>
                <a:spcPct val="30000"/>
              </a:spcBef>
              <a:buSzPct val="100000"/>
              <a:buFont typeface="Times New Roman" pitchFamily="16" charset="0"/>
              <a:defRPr sz="1200">
                <a:solidFill>
                  <a:srgbClr val="000000"/>
                </a:solidFill>
                <a:latin typeface="Times New Roman" pitchFamily="16" charset="0"/>
              </a:defRPr>
            </a:lvl1pPr>
            <a:lvl2pPr marL="742950" indent="-285750" eaLnBrk="0">
              <a:spcBef>
                <a:spcPct val="30000"/>
              </a:spcBef>
              <a:buSzPct val="100000"/>
              <a:buFont typeface="Times New Roman" pitchFamily="16" charset="0"/>
              <a:defRPr sz="1200">
                <a:solidFill>
                  <a:srgbClr val="000000"/>
                </a:solidFill>
                <a:latin typeface="Times New Roman" pitchFamily="16" charset="0"/>
              </a:defRPr>
            </a:lvl2pPr>
            <a:lvl3pPr marL="1143000" indent="-228600" eaLnBrk="0">
              <a:spcBef>
                <a:spcPct val="30000"/>
              </a:spcBef>
              <a:buSzPct val="100000"/>
              <a:buFont typeface="Times New Roman" pitchFamily="16" charset="0"/>
              <a:defRPr sz="1200">
                <a:solidFill>
                  <a:srgbClr val="000000"/>
                </a:solidFill>
                <a:latin typeface="Times New Roman" pitchFamily="16" charset="0"/>
              </a:defRPr>
            </a:lvl3pPr>
            <a:lvl4pPr marL="1600200" indent="-228600" eaLnBrk="0">
              <a:spcBef>
                <a:spcPct val="30000"/>
              </a:spcBef>
              <a:buSzPct val="100000"/>
              <a:buFont typeface="Times New Roman" pitchFamily="16" charset="0"/>
              <a:defRPr sz="1200">
                <a:solidFill>
                  <a:srgbClr val="000000"/>
                </a:solidFill>
                <a:latin typeface="Times New Roman" pitchFamily="16" charset="0"/>
              </a:defRPr>
            </a:lvl4pPr>
            <a:lvl5pPr marL="2057400" indent="-228600" eaLnBrk="0">
              <a:spcBef>
                <a:spcPct val="30000"/>
              </a:spcBef>
              <a:buSzPct val="100000"/>
              <a:buFont typeface="Times New Roman" pitchFamily="16" charset="0"/>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a:spcBef>
                <a:spcPct val="0"/>
              </a:spcBef>
              <a:buSzPct val="45000"/>
              <a:buFont typeface="Wingdings" pitchFamily="2" charset="2"/>
              <a:buNone/>
            </a:pPr>
            <a:endParaRPr lang="tr-TR" altLang="tr-TR" sz="1800">
              <a:solidFill>
                <a:schemeClr val="bg1"/>
              </a:solidFill>
              <a:latin typeface="Arial" charset="0"/>
              <a:ea typeface="DejaVu Sans" charset="0"/>
              <a:cs typeface="DejaVu Sans" charset="0"/>
            </a:endParaRPr>
          </a:p>
        </p:txBody>
      </p:sp>
      <p:sp>
        <p:nvSpPr>
          <p:cNvPr id="79876" name="Rectangle 2"/>
          <p:cNvSpPr>
            <a:spLocks noGrp="1" noChangeArrowheads="1"/>
          </p:cNvSpPr>
          <p:nvPr>
            <p:ph type="body"/>
          </p:nvPr>
        </p:nvSpPr>
        <p:spPr>
          <a:xfrm>
            <a:off x="777875" y="4776788"/>
            <a:ext cx="621030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2428875" y="765175"/>
            <a:ext cx="2914650" cy="3771900"/>
          </a:xfrm>
          <a:prstGeom prst="rect">
            <a:avLst/>
          </a:prstGeom>
          <a:solidFill>
            <a:srgbClr val="FFFFFF"/>
          </a:solidFill>
          <a:ln w="9360">
            <a:solidFill>
              <a:srgbClr val="000000"/>
            </a:solidFill>
            <a:miter lim="800000"/>
            <a:headEnd/>
            <a:tailEnd/>
          </a:ln>
        </p:spPr>
        <p:txBody>
          <a:bodyPr wrap="none" lIns="101870" tIns="50935" rIns="101870" bIns="50935" anchor="ctr"/>
          <a:lstStyle/>
          <a:p>
            <a:pPr hangingPunct="1"/>
            <a:endParaRPr lang="tr-TR"/>
          </a:p>
        </p:txBody>
      </p:sp>
      <p:sp>
        <p:nvSpPr>
          <p:cNvPr id="95235" name="Rectangle 2"/>
          <p:cNvSpPr>
            <a:spLocks noGrp="1" noChangeArrowheads="1"/>
          </p:cNvSpPr>
          <p:nvPr>
            <p:ph type="body"/>
          </p:nvPr>
        </p:nvSpPr>
        <p:spPr>
          <a:xfrm>
            <a:off x="777875" y="4778375"/>
            <a:ext cx="6213475" cy="4522788"/>
          </a:xfrm>
          <a:noFill/>
          <a:ln/>
        </p:spPr>
        <p:txBody>
          <a:bodyPr wrap="none" anchor="ct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marL="742950" indent="-28575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marL="11430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marL="16002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marL="2057400" indent="-228600" eaLnBrk="0">
              <a:spcBef>
                <a:spcPct val="30000"/>
              </a:spcBef>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SzPct val="45000"/>
              <a:buFont typeface="Wingdings" pitchFamily="2" charset="2"/>
              <a:buNone/>
            </a:pPr>
            <a:fld id="{BDC4871E-0B19-4A06-AEA3-73FD3D52296C}" type="slidenum">
              <a:rPr lang="en-US" altLang="tr-TR" sz="1400" smtClean="0"/>
              <a:pPr eaLnBrk="1">
                <a:spcBef>
                  <a:spcPct val="0"/>
                </a:spcBef>
                <a:buSzPct val="45000"/>
                <a:buFont typeface="Wingdings" pitchFamily="2" charset="2"/>
                <a:buNone/>
              </a:pPr>
              <a:t>16</a:t>
            </a:fld>
            <a:endParaRPr lang="en-US" altLang="tr-TR" sz="1400" smtClean="0"/>
          </a:p>
        </p:txBody>
      </p:sp>
      <p:sp>
        <p:nvSpPr>
          <p:cNvPr id="8192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lvl1pPr eaLnBrk="0">
              <a:spcBef>
                <a:spcPct val="30000"/>
              </a:spcBef>
              <a:buSzPct val="100000"/>
              <a:buFont typeface="Times New Roman" pitchFamily="16" charset="0"/>
              <a:defRPr sz="1200">
                <a:solidFill>
                  <a:srgbClr val="000000"/>
                </a:solidFill>
                <a:latin typeface="Times New Roman" pitchFamily="16" charset="0"/>
              </a:defRPr>
            </a:lvl1pPr>
            <a:lvl2pPr marL="742950" indent="-285750" eaLnBrk="0">
              <a:spcBef>
                <a:spcPct val="30000"/>
              </a:spcBef>
              <a:buSzPct val="100000"/>
              <a:buFont typeface="Times New Roman" pitchFamily="16" charset="0"/>
              <a:defRPr sz="1200">
                <a:solidFill>
                  <a:srgbClr val="000000"/>
                </a:solidFill>
                <a:latin typeface="Times New Roman" pitchFamily="16" charset="0"/>
              </a:defRPr>
            </a:lvl2pPr>
            <a:lvl3pPr marL="1143000" indent="-228600" eaLnBrk="0">
              <a:spcBef>
                <a:spcPct val="30000"/>
              </a:spcBef>
              <a:buSzPct val="100000"/>
              <a:buFont typeface="Times New Roman" pitchFamily="16" charset="0"/>
              <a:defRPr sz="1200">
                <a:solidFill>
                  <a:srgbClr val="000000"/>
                </a:solidFill>
                <a:latin typeface="Times New Roman" pitchFamily="16" charset="0"/>
              </a:defRPr>
            </a:lvl3pPr>
            <a:lvl4pPr marL="1600200" indent="-228600" eaLnBrk="0">
              <a:spcBef>
                <a:spcPct val="30000"/>
              </a:spcBef>
              <a:buSzPct val="100000"/>
              <a:buFont typeface="Times New Roman" pitchFamily="16" charset="0"/>
              <a:defRPr sz="1200">
                <a:solidFill>
                  <a:srgbClr val="000000"/>
                </a:solidFill>
                <a:latin typeface="Times New Roman" pitchFamily="16" charset="0"/>
              </a:defRPr>
            </a:lvl4pPr>
            <a:lvl5pPr marL="2057400" indent="-228600" eaLnBrk="0">
              <a:spcBef>
                <a:spcPct val="30000"/>
              </a:spcBef>
              <a:buSzPct val="100000"/>
              <a:buFont typeface="Times New Roman" pitchFamily="16" charset="0"/>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a:spcBef>
                <a:spcPct val="0"/>
              </a:spcBef>
              <a:buSzPct val="45000"/>
              <a:buFont typeface="Wingdings" pitchFamily="2" charset="2"/>
              <a:buNone/>
            </a:pPr>
            <a:endParaRPr lang="tr-TR" altLang="tr-TR" sz="1800">
              <a:solidFill>
                <a:schemeClr val="bg1"/>
              </a:solidFill>
              <a:latin typeface="Arial" charset="0"/>
              <a:ea typeface="DejaVu Sans" charset="0"/>
              <a:cs typeface="DejaVu Sans" charset="0"/>
            </a:endParaRPr>
          </a:p>
        </p:txBody>
      </p:sp>
      <p:sp>
        <p:nvSpPr>
          <p:cNvPr id="81924" name="Rectangle 2"/>
          <p:cNvSpPr>
            <a:spLocks noGrp="1" noChangeArrowheads="1"/>
          </p:cNvSpPr>
          <p:nvPr>
            <p:ph type="body"/>
          </p:nvPr>
        </p:nvSpPr>
        <p:spPr>
          <a:xfrm>
            <a:off x="777875" y="4776788"/>
            <a:ext cx="621030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961533" y="4201584"/>
            <a:ext cx="4114332" cy="10044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24" name="Dikdörtgen 23"/>
          <p:cNvSpPr/>
          <p:nvPr/>
        </p:nvSpPr>
        <p:spPr>
          <a:xfrm flipV="1">
            <a:off x="5961553" y="4297536"/>
            <a:ext cx="4114312" cy="21176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25" name="Dikdörtgen 24"/>
          <p:cNvSpPr/>
          <p:nvPr/>
        </p:nvSpPr>
        <p:spPr>
          <a:xfrm flipV="1">
            <a:off x="5961553" y="4538115"/>
            <a:ext cx="4114312" cy="1008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26" name="Dikdörtgen 25"/>
          <p:cNvSpPr/>
          <p:nvPr/>
        </p:nvSpPr>
        <p:spPr>
          <a:xfrm flipV="1">
            <a:off x="5961552" y="4592411"/>
            <a:ext cx="2166311" cy="2016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27" name="Dikdörtgen 26"/>
          <p:cNvSpPr/>
          <p:nvPr/>
        </p:nvSpPr>
        <p:spPr>
          <a:xfrm flipV="1">
            <a:off x="5961552" y="4631195"/>
            <a:ext cx="2166311" cy="1008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useBgFill="1">
        <p:nvSpPr>
          <p:cNvPr id="30" name="Yuvarlatılmış Dikdörtgen 29"/>
          <p:cNvSpPr/>
          <p:nvPr/>
        </p:nvSpPr>
        <p:spPr bwMode="white">
          <a:xfrm>
            <a:off x="5961552" y="4369647"/>
            <a:ext cx="3375414" cy="3025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useBgFill="1">
        <p:nvSpPr>
          <p:cNvPr id="31" name="Yuvarlatılmış Dikdörtgen 30"/>
          <p:cNvSpPr/>
          <p:nvPr/>
        </p:nvSpPr>
        <p:spPr bwMode="white">
          <a:xfrm>
            <a:off x="8128245" y="4478362"/>
            <a:ext cx="1763276" cy="4033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7" name="Dikdörtgen 6"/>
          <p:cNvSpPr/>
          <p:nvPr/>
        </p:nvSpPr>
        <p:spPr>
          <a:xfrm>
            <a:off x="1" y="4024766"/>
            <a:ext cx="10075863" cy="26926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10" name="Dikdörtgen 9"/>
          <p:cNvSpPr/>
          <p:nvPr/>
        </p:nvSpPr>
        <p:spPr>
          <a:xfrm>
            <a:off x="1" y="4053290"/>
            <a:ext cx="10075864" cy="15513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11" name="Dikdörtgen 10"/>
          <p:cNvSpPr/>
          <p:nvPr/>
        </p:nvSpPr>
        <p:spPr>
          <a:xfrm flipV="1">
            <a:off x="7067705" y="4017519"/>
            <a:ext cx="3008159" cy="27396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19" name="Dikdörtgen 18"/>
          <p:cNvSpPr/>
          <p:nvPr/>
        </p:nvSpPr>
        <p:spPr>
          <a:xfrm>
            <a:off x="0" y="0"/>
            <a:ext cx="10075863" cy="408215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8" name="Başlık 7"/>
          <p:cNvSpPr>
            <a:spLocks noGrp="1"/>
          </p:cNvSpPr>
          <p:nvPr>
            <p:ph type="ctrTitle"/>
          </p:nvPr>
        </p:nvSpPr>
        <p:spPr>
          <a:xfrm>
            <a:off x="503793" y="2648748"/>
            <a:ext cx="9320173" cy="1621111"/>
          </a:xfrm>
        </p:spPr>
        <p:txBody>
          <a:bodyPr anchor="b"/>
          <a:lstStyle>
            <a:lvl1pPr>
              <a:defRPr sz="48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03793" y="4300765"/>
            <a:ext cx="5457759" cy="1932728"/>
          </a:xfrm>
        </p:spPr>
        <p:txBody>
          <a:bodyPr/>
          <a:lstStyle>
            <a:lvl1pPr marL="70550" indent="0" algn="l">
              <a:buNone/>
              <a:defRPr sz="2600">
                <a:solidFill>
                  <a:schemeClr val="tx2"/>
                </a:solidFill>
              </a:defRPr>
            </a:lvl1pPr>
            <a:lvl2pPr marL="503926" indent="0" algn="ctr">
              <a:buNone/>
            </a:lvl2pPr>
            <a:lvl3pPr marL="1007852" indent="0" algn="ctr">
              <a:buNone/>
            </a:lvl3pPr>
            <a:lvl4pPr marL="1511778" indent="0" algn="ctr">
              <a:buNone/>
            </a:lvl4pPr>
            <a:lvl5pPr marL="2015703" indent="0" algn="ctr">
              <a:buNone/>
            </a:lvl5pPr>
            <a:lvl6pPr marL="2519629" indent="0" algn="ctr">
              <a:buNone/>
            </a:lvl6pPr>
            <a:lvl7pPr marL="3023555" indent="0" algn="ctr">
              <a:buNone/>
            </a:lvl7pPr>
            <a:lvl8pPr marL="3527481" indent="0" algn="ctr">
              <a:buNone/>
            </a:lvl8pPr>
            <a:lvl9pPr marL="4031407"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388966" y="4638548"/>
            <a:ext cx="1057966" cy="504190"/>
          </a:xfrm>
        </p:spPr>
        <p:txBody>
          <a:bodyPr/>
          <a:lstStyle/>
          <a:p>
            <a:r>
              <a:rPr lang="tr-TR" smtClean="0"/>
              <a:t>B. Ulukol 2018</a:t>
            </a:r>
            <a:endParaRPr lang="tr-TR"/>
          </a:p>
        </p:txBody>
      </p:sp>
      <p:sp>
        <p:nvSpPr>
          <p:cNvPr id="17" name="Altbilgi Yer Tutucusu 16"/>
          <p:cNvSpPr>
            <a:spLocks noGrp="1"/>
          </p:cNvSpPr>
          <p:nvPr>
            <p:ph type="ftr" sz="quarter" idx="11"/>
          </p:nvPr>
        </p:nvSpPr>
        <p:spPr>
          <a:xfrm>
            <a:off x="5961552" y="4637498"/>
            <a:ext cx="1427414" cy="504190"/>
          </a:xfrm>
        </p:spPr>
        <p:txBody>
          <a:bodyPr/>
          <a:lstStyle/>
          <a:p>
            <a:endParaRPr lang="tr-TR"/>
          </a:p>
        </p:txBody>
      </p:sp>
      <p:sp>
        <p:nvSpPr>
          <p:cNvPr id="29" name="Slayt Numarası Yer Tutucusu 28"/>
          <p:cNvSpPr>
            <a:spLocks noGrp="1"/>
          </p:cNvSpPr>
          <p:nvPr>
            <p:ph type="sldNum" sz="quarter" idx="12"/>
          </p:nvPr>
        </p:nvSpPr>
        <p:spPr>
          <a:xfrm>
            <a:off x="9167986" y="1253"/>
            <a:ext cx="823911" cy="403352"/>
          </a:xfrm>
        </p:spPr>
        <p:txBody>
          <a:bodyPr/>
          <a:lstStyle>
            <a:lvl1pPr algn="r">
              <a:defRPr sz="2000">
                <a:solidFill>
                  <a:schemeClr val="bg1"/>
                </a:solidFill>
              </a:defRPr>
            </a:lvl1pPr>
          </a:lstStyle>
          <a:p>
            <a:fld id="{887FCBCE-A95B-406D-906B-CA2836073CF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r>
              <a:rPr lang="tr-TR" smtClean="0"/>
              <a:t>B. Ulukol 2018</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472932" y="1260475"/>
            <a:ext cx="2099138" cy="605028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03793" y="1260475"/>
            <a:ext cx="6885173" cy="605028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r>
              <a:rPr lang="tr-TR" smtClean="0"/>
              <a:t>B. Ulukol 2018</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aşlık ve Maddeler">
    <p:spTree>
      <p:nvGrpSpPr>
        <p:cNvPr id="1" name=""/>
        <p:cNvGrpSpPr/>
        <p:nvPr/>
      </p:nvGrpSpPr>
      <p:grpSpPr>
        <a:xfrm>
          <a:off x="0" y="0"/>
          <a:ext cx="0" cy="0"/>
          <a:chOff x="0" y="0"/>
          <a:chExt cx="0" cy="0"/>
        </a:xfrm>
      </p:grpSpPr>
      <p:sp>
        <p:nvSpPr>
          <p:cNvPr id="70" name="Başlık Metni"/>
          <p:cNvSpPr txBox="1">
            <a:spLocks noGrp="1"/>
          </p:cNvSpPr>
          <p:nvPr>
            <p:ph type="title"/>
          </p:nvPr>
        </p:nvSpPr>
        <p:spPr>
          <a:prstGeom prst="rect">
            <a:avLst/>
          </a:prstGeom>
        </p:spPr>
        <p:txBody>
          <a:bodyPr/>
          <a:lstStyle/>
          <a:p>
            <a:r>
              <a:t>Başlık Metni</a:t>
            </a:r>
          </a:p>
        </p:txBody>
      </p:sp>
      <p:sp>
        <p:nvSpPr>
          <p:cNvPr id="71"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7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86966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62" name="Başlık Metni"/>
          <p:cNvSpPr txBox="1">
            <a:spLocks noGrp="1"/>
          </p:cNvSpPr>
          <p:nvPr>
            <p:ph type="title"/>
          </p:nvPr>
        </p:nvSpPr>
        <p:spPr>
          <a:prstGeom prst="rect">
            <a:avLst/>
          </a:prstGeom>
        </p:spPr>
        <p:txBody>
          <a:bodyPr/>
          <a:lstStyle/>
          <a:p>
            <a:r>
              <a:t>Başlık Metni</a:t>
            </a:r>
          </a:p>
        </p:txBody>
      </p:sp>
      <p:sp>
        <p:nvSpPr>
          <p:cNvPr id="6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163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8926363" y="613073"/>
            <a:ext cx="1054819" cy="504190"/>
          </a:xfrm>
        </p:spPr>
        <p:txBody>
          <a:bodyPr/>
          <a:lstStyle/>
          <a:p>
            <a:r>
              <a:rPr lang="tr-TR" smtClean="0"/>
              <a:t>B. Ulukol 2018</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95924" y="2184824"/>
            <a:ext cx="8564484" cy="1502066"/>
          </a:xfrm>
        </p:spPr>
        <p:txBody>
          <a:bodyPr anchor="b">
            <a:noAutofit/>
          </a:bodyPr>
          <a:lstStyle>
            <a:lvl1pPr algn="l">
              <a:buNone/>
              <a:defRPr sz="47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95924" y="3713150"/>
            <a:ext cx="8564484" cy="1664877"/>
          </a:xfrm>
        </p:spPr>
        <p:txBody>
          <a:bodyPr anchor="t"/>
          <a:lstStyle>
            <a:lvl1pPr marL="50393" indent="0">
              <a:buNone/>
              <a:defRPr sz="2300" b="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B. Ulukol 2018</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503793" y="2480616"/>
            <a:ext cx="4450173" cy="4991131"/>
          </a:xfrm>
        </p:spPr>
        <p:txBody>
          <a:bodyPr/>
          <a:lstStyle>
            <a:lvl1pPr>
              <a:defRPr sz="2200"/>
            </a:lvl1pPr>
            <a:lvl2pPr>
              <a:defRPr sz="2100"/>
            </a:lvl2pPr>
            <a:lvl3pPr>
              <a:defRPr sz="20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121897" y="2480616"/>
            <a:ext cx="4450173" cy="4991131"/>
          </a:xfrm>
        </p:spPr>
        <p:txBody>
          <a:bodyPr/>
          <a:lstStyle>
            <a:lvl1pPr>
              <a:defRPr sz="2200"/>
            </a:lvl1pPr>
            <a:lvl2pPr>
              <a:defRPr sz="2100"/>
            </a:lvl2pPr>
            <a:lvl3pPr>
              <a:defRPr sz="20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r>
              <a:rPr lang="tr-TR" smtClean="0"/>
              <a:t>B. Ulukol 2018</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19828" y="1260475"/>
            <a:ext cx="9236208" cy="1179805"/>
          </a:xfrm>
        </p:spPr>
        <p:txBody>
          <a:bodyPr anchor="ctr"/>
          <a:lstStyle>
            <a:lvl1pPr>
              <a:defRPr sz="44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19828" y="2475703"/>
            <a:ext cx="4453531" cy="504190"/>
          </a:xfrm>
          <a:solidFill>
            <a:schemeClr val="accent2">
              <a:satMod val="150000"/>
              <a:alpha val="25000"/>
            </a:schemeClr>
          </a:solidFill>
          <a:ln w="12700">
            <a:solidFill>
              <a:schemeClr val="accent2"/>
            </a:solidFill>
          </a:ln>
        </p:spPr>
        <p:txBody>
          <a:bodyPr anchor="ctr">
            <a:noAutofit/>
          </a:bodyPr>
          <a:lstStyle>
            <a:lvl1pPr marL="50393" indent="0">
              <a:buNone/>
              <a:defRPr sz="2100" b="1">
                <a:solidFill>
                  <a:schemeClr val="tx1">
                    <a:tint val="95000"/>
                  </a:schemeClr>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5202365" y="2475703"/>
            <a:ext cx="4453671" cy="504190"/>
          </a:xfrm>
          <a:solidFill>
            <a:schemeClr val="accent2">
              <a:satMod val="150000"/>
              <a:alpha val="25000"/>
            </a:schemeClr>
          </a:solidFill>
          <a:ln w="12700">
            <a:solidFill>
              <a:schemeClr val="accent2"/>
            </a:solidFill>
          </a:ln>
        </p:spPr>
        <p:txBody>
          <a:bodyPr anchor="ctr">
            <a:noAutofit/>
          </a:bodyPr>
          <a:lstStyle>
            <a:lvl1pPr marL="50393" indent="0">
              <a:buNone/>
              <a:defRPr sz="2100" b="1">
                <a:solidFill>
                  <a:schemeClr val="tx1">
                    <a:tint val="95000"/>
                  </a:schemeClr>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19828" y="2986895"/>
            <a:ext cx="4453531" cy="4285615"/>
          </a:xfrm>
        </p:spPr>
        <p:txBody>
          <a:bodyPr/>
          <a:lstStyle>
            <a:lvl1pPr>
              <a:defRPr sz="22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5199146" y="2986895"/>
            <a:ext cx="4453671" cy="4285615"/>
          </a:xfrm>
        </p:spPr>
        <p:txBody>
          <a:bodyPr/>
          <a:lstStyle>
            <a:lvl1pPr>
              <a:defRPr sz="22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r>
              <a:rPr lang="tr-TR" smtClean="0"/>
              <a:t>B. Ulukol 2018</a:t>
            </a:r>
            <a:endParaRPr lang="tr-TR"/>
          </a:p>
        </p:txBody>
      </p:sp>
      <p:sp>
        <p:nvSpPr>
          <p:cNvPr id="27" name="Slayt Numarası Yer Tutucusu 26"/>
          <p:cNvSpPr>
            <a:spLocks noGrp="1"/>
          </p:cNvSpPr>
          <p:nvPr>
            <p:ph type="sldNum" sz="quarter" idx="11"/>
          </p:nvPr>
        </p:nvSpPr>
        <p:spPr/>
        <p:txBody>
          <a:bodyPr rtlCol="0"/>
          <a:lstStyle/>
          <a:p>
            <a:fld id="{887FCBCE-A95B-406D-906B-CA2836073CFD}" type="slidenum">
              <a:rPr lang="tr-TR" smtClean="0"/>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503793" y="1260475"/>
            <a:ext cx="9068277" cy="1179805"/>
          </a:xfrm>
        </p:spPr>
        <p:txBody>
          <a:bodyPr anchor="ctr"/>
          <a:lstStyle>
            <a:lvl1pPr>
              <a:defRPr sz="44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7254621" y="675615"/>
            <a:ext cx="1054819" cy="504190"/>
          </a:xfrm>
        </p:spPr>
        <p:txBody>
          <a:bodyPr/>
          <a:lstStyle/>
          <a:p>
            <a:r>
              <a:rPr lang="tr-TR" smtClean="0"/>
              <a:t>B. Ulukol 2018</a:t>
            </a:r>
            <a:endParaRPr lang="tr-TR"/>
          </a:p>
        </p:txBody>
      </p:sp>
      <p:sp>
        <p:nvSpPr>
          <p:cNvPr id="4" name="Altbilgi Yer Tutucusu 3"/>
          <p:cNvSpPr>
            <a:spLocks noGrp="1"/>
          </p:cNvSpPr>
          <p:nvPr>
            <p:ph type="ftr" sz="quarter" idx="11"/>
          </p:nvPr>
        </p:nvSpPr>
        <p:spPr>
          <a:xfrm>
            <a:off x="5793621" y="675615"/>
            <a:ext cx="1461000" cy="504190"/>
          </a:xfrm>
        </p:spPr>
        <p:txBody>
          <a:bodyPr/>
          <a:lstStyle/>
          <a:p>
            <a:endParaRPr lang="tr-TR"/>
          </a:p>
        </p:txBody>
      </p:sp>
      <p:sp>
        <p:nvSpPr>
          <p:cNvPr id="5" name="Slayt Numarası Yer Tutucusu 4"/>
          <p:cNvSpPr>
            <a:spLocks noGrp="1"/>
          </p:cNvSpPr>
          <p:nvPr>
            <p:ph type="sldNum" sz="quarter" idx="12"/>
          </p:nvPr>
        </p:nvSpPr>
        <p:spPr>
          <a:xfrm>
            <a:off x="9007822" y="2506"/>
            <a:ext cx="839655" cy="403352"/>
          </a:xfrm>
        </p:spPr>
        <p:txBody>
          <a:bodyPr/>
          <a:lstStyle/>
          <a:p>
            <a:fld id="{887FCBCE-A95B-406D-906B-CA2836073CF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B. Ulukol 2018</a:t>
            </a:r>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899070" y="1215228"/>
            <a:ext cx="3728069" cy="968045"/>
          </a:xfrm>
        </p:spPr>
        <p:txBody>
          <a:bodyPr anchor="b"/>
          <a:lstStyle>
            <a:lvl1pPr algn="l">
              <a:buNone/>
              <a:defRPr sz="20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9070" y="2217385"/>
            <a:ext cx="3728069" cy="5092319"/>
          </a:xfrm>
        </p:spPr>
        <p:txBody>
          <a:bodyPr/>
          <a:lstStyle>
            <a:lvl1pPr marL="10079" indent="0">
              <a:buNone/>
              <a:defRPr sz="1500"/>
            </a:lvl1pPr>
            <a:lvl2pPr>
              <a:buNone/>
              <a:defRPr sz="1300"/>
            </a:lvl2pPr>
            <a:lvl3pPr>
              <a:buNone/>
              <a:defRPr sz="1100"/>
            </a:lvl3pPr>
            <a:lvl4pPr>
              <a:buNone/>
              <a:defRPr sz="1000"/>
            </a:lvl4pPr>
            <a:lvl5pPr>
              <a:buNone/>
              <a:defRPr sz="10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67931" y="856072"/>
            <a:ext cx="5622332" cy="6453632"/>
          </a:xfrm>
        </p:spPr>
        <p:txBody>
          <a:bodyPr/>
          <a:lstStyle>
            <a:lvl1pPr>
              <a:defRPr sz="3500"/>
            </a:lvl1pPr>
            <a:lvl2pPr>
              <a:defRPr sz="3100"/>
            </a:lvl2pPr>
            <a:lvl3pPr>
              <a:defRPr sz="2600"/>
            </a:lvl3pPr>
            <a:lvl4pPr>
              <a:defRPr sz="2200"/>
            </a:lvl4pPr>
            <a:lvl5pPr>
              <a:defRPr sz="2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r>
              <a:rPr lang="tr-TR" smtClean="0"/>
              <a:t>B. Ulukol 2018</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994868" y="1223158"/>
            <a:ext cx="646604" cy="5162805"/>
          </a:xfrm>
        </p:spPr>
        <p:txBody>
          <a:bodyPr vert="vert270" lIns="50393" tIns="0" rIns="50393" anchor="t"/>
          <a:lstStyle>
            <a:lvl1pPr algn="ctr">
              <a:buNone/>
              <a:defRPr sz="22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44809" y="1260475"/>
            <a:ext cx="5037932" cy="50419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5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08915" y="3610835"/>
            <a:ext cx="2854828" cy="2775128"/>
          </a:xfrm>
        </p:spPr>
        <p:txBody>
          <a:bodyPr lIns="0" tIns="0" rIns="50393" anchor="t"/>
          <a:lstStyle>
            <a:lvl1pPr marL="0" indent="0">
              <a:lnSpc>
                <a:spcPct val="100000"/>
              </a:lnSpc>
              <a:spcBef>
                <a:spcPts val="0"/>
              </a:spcBef>
              <a:buFontTx/>
              <a:buNone/>
              <a:defRPr sz="1400"/>
            </a:lvl1pPr>
            <a:lvl2pPr>
              <a:buFontTx/>
              <a:buNone/>
              <a:defRPr sz="1300"/>
            </a:lvl2pPr>
            <a:lvl3pPr>
              <a:buFontTx/>
              <a:buNone/>
              <a:defRPr sz="1100"/>
            </a:lvl3pPr>
            <a:lvl4pPr>
              <a:buFontTx/>
              <a:buNone/>
              <a:defRPr sz="1000"/>
            </a:lvl4pPr>
            <a:lvl5pPr>
              <a:buFontTx/>
              <a:buNone/>
              <a:defRPr sz="10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B. Ulukol 2018</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7FCBCE-A95B-406D-906B-CA2836073CF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404519"/>
            <a:ext cx="10075863" cy="9308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29" name="Dikdörtgen 28"/>
          <p:cNvSpPr/>
          <p:nvPr/>
        </p:nvSpPr>
        <p:spPr>
          <a:xfrm>
            <a:off x="0" y="0"/>
            <a:ext cx="10075863" cy="342592"/>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0" name="Dikdörtgen 29"/>
          <p:cNvSpPr/>
          <p:nvPr/>
        </p:nvSpPr>
        <p:spPr>
          <a:xfrm>
            <a:off x="1" y="339961"/>
            <a:ext cx="10075864" cy="10083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1" name="Dikdörtgen 30"/>
          <p:cNvSpPr/>
          <p:nvPr/>
        </p:nvSpPr>
        <p:spPr>
          <a:xfrm flipV="1">
            <a:off x="5961533" y="397272"/>
            <a:ext cx="4114332" cy="10044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2" name="Dikdörtgen 31"/>
          <p:cNvSpPr/>
          <p:nvPr/>
        </p:nvSpPr>
        <p:spPr>
          <a:xfrm flipV="1">
            <a:off x="5961553" y="485346"/>
            <a:ext cx="4114312" cy="19853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useBgFill="1">
        <p:nvSpPr>
          <p:cNvPr id="33" name="Yuvarlatılmış Dikdörtgen 32"/>
          <p:cNvSpPr/>
          <p:nvPr/>
        </p:nvSpPr>
        <p:spPr bwMode="white">
          <a:xfrm>
            <a:off x="5958400" y="548637"/>
            <a:ext cx="3375414" cy="3025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useBgFill="1">
        <p:nvSpPr>
          <p:cNvPr id="34" name="Yuvarlatılmış Dikdörtgen 33"/>
          <p:cNvSpPr/>
          <p:nvPr/>
        </p:nvSpPr>
        <p:spPr bwMode="white">
          <a:xfrm>
            <a:off x="8125093" y="649473"/>
            <a:ext cx="1763276" cy="4033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5" name="Dikdörtgen 34"/>
          <p:cNvSpPr/>
          <p:nvPr/>
        </p:nvSpPr>
        <p:spPr bwMode="invGray">
          <a:xfrm>
            <a:off x="10010813" y="-2206"/>
            <a:ext cx="63499" cy="68569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dirty="0"/>
          </a:p>
        </p:txBody>
      </p:sp>
      <p:sp>
        <p:nvSpPr>
          <p:cNvPr id="36" name="Dikdörtgen 35"/>
          <p:cNvSpPr/>
          <p:nvPr/>
        </p:nvSpPr>
        <p:spPr bwMode="invGray">
          <a:xfrm>
            <a:off x="9966202" y="-2206"/>
            <a:ext cx="30228" cy="68569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dirty="0"/>
          </a:p>
        </p:txBody>
      </p:sp>
      <p:sp>
        <p:nvSpPr>
          <p:cNvPr id="37" name="Dikdörtgen 36"/>
          <p:cNvSpPr/>
          <p:nvPr/>
        </p:nvSpPr>
        <p:spPr bwMode="invGray">
          <a:xfrm>
            <a:off x="9945207" y="-2206"/>
            <a:ext cx="10076" cy="68569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8" name="Dikdörtgen 37"/>
          <p:cNvSpPr/>
          <p:nvPr/>
        </p:nvSpPr>
        <p:spPr bwMode="invGray">
          <a:xfrm>
            <a:off x="9890106" y="-2206"/>
            <a:ext cx="30228" cy="68569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39" name="Dikdörtgen 38"/>
          <p:cNvSpPr/>
          <p:nvPr/>
        </p:nvSpPr>
        <p:spPr bwMode="invGray">
          <a:xfrm>
            <a:off x="9824272" y="419"/>
            <a:ext cx="60455" cy="645363"/>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a:p>
        </p:txBody>
      </p:sp>
      <p:sp>
        <p:nvSpPr>
          <p:cNvPr id="40" name="Dikdörtgen 39"/>
          <p:cNvSpPr/>
          <p:nvPr/>
        </p:nvSpPr>
        <p:spPr bwMode="invGray">
          <a:xfrm>
            <a:off x="9777769" y="419"/>
            <a:ext cx="10076" cy="645363"/>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5" tIns="50393" rIns="100785" bIns="50393" anchor="ctr"/>
          <a:lstStyle/>
          <a:p>
            <a:pPr algn="ctr" eaLnBrk="1" latinLnBrk="0" hangingPunct="1"/>
            <a:endParaRPr kumimoji="0" lang="en-US" dirty="0"/>
          </a:p>
        </p:txBody>
      </p:sp>
      <p:sp>
        <p:nvSpPr>
          <p:cNvPr id="22" name="Başlık Yer Tutucusu 21"/>
          <p:cNvSpPr>
            <a:spLocks noGrp="1"/>
          </p:cNvSpPr>
          <p:nvPr>
            <p:ph type="title"/>
          </p:nvPr>
        </p:nvSpPr>
        <p:spPr>
          <a:xfrm>
            <a:off x="503793" y="1260475"/>
            <a:ext cx="9068277" cy="1176443"/>
          </a:xfrm>
          <a:prstGeom prst="rect">
            <a:avLst/>
          </a:prstGeom>
        </p:spPr>
        <p:txBody>
          <a:bodyPr vert="horz" lIns="100785" tIns="50393" rIns="100785" bIns="50393"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503793" y="2480615"/>
            <a:ext cx="9068277" cy="4769637"/>
          </a:xfrm>
          <a:prstGeom prst="rect">
            <a:avLst/>
          </a:prstGeom>
        </p:spPr>
        <p:txBody>
          <a:bodyPr vert="horz" lIns="100785" tIns="50393" rIns="100785" bIns="50393">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7257768" y="675615"/>
            <a:ext cx="1054819" cy="504190"/>
          </a:xfrm>
          <a:prstGeom prst="rect">
            <a:avLst/>
          </a:prstGeom>
        </p:spPr>
        <p:txBody>
          <a:bodyPr vert="horz" lIns="100785" tIns="50393" rIns="100785" bIns="50393"/>
          <a:lstStyle>
            <a:lvl1pPr algn="l" eaLnBrk="1" latinLnBrk="0" hangingPunct="1">
              <a:defRPr kumimoji="0" sz="900">
                <a:solidFill>
                  <a:schemeClr val="accent2"/>
                </a:solidFill>
              </a:defRPr>
            </a:lvl1pPr>
          </a:lstStyle>
          <a:p>
            <a:r>
              <a:rPr lang="tr-TR" smtClean="0"/>
              <a:t>B. Ulukol 2018</a:t>
            </a:r>
            <a:endParaRPr lang="tr-TR"/>
          </a:p>
        </p:txBody>
      </p:sp>
      <p:sp>
        <p:nvSpPr>
          <p:cNvPr id="3" name="Altbilgi Yer Tutucusu 2"/>
          <p:cNvSpPr>
            <a:spLocks noGrp="1"/>
          </p:cNvSpPr>
          <p:nvPr>
            <p:ph type="ftr" sz="quarter" idx="3"/>
          </p:nvPr>
        </p:nvSpPr>
        <p:spPr>
          <a:xfrm>
            <a:off x="5793621" y="675615"/>
            <a:ext cx="1461000" cy="504190"/>
          </a:xfrm>
          <a:prstGeom prst="rect">
            <a:avLst/>
          </a:prstGeom>
        </p:spPr>
        <p:txBody>
          <a:bodyPr vert="horz" lIns="100785" tIns="50393" rIns="100785" bIns="50393"/>
          <a:lstStyle>
            <a:lvl1pPr algn="r" eaLnBrk="1" latinLnBrk="0" hangingPunct="1">
              <a:defRPr kumimoji="0" sz="900">
                <a:solidFill>
                  <a:schemeClr val="accent2"/>
                </a:solidFill>
              </a:defRPr>
            </a:lvl1pPr>
          </a:lstStyle>
          <a:p>
            <a:endParaRPr lang="tr-TR"/>
          </a:p>
        </p:txBody>
      </p:sp>
      <p:sp>
        <p:nvSpPr>
          <p:cNvPr id="23" name="Slayt Numarası Yer Tutucusu 22"/>
          <p:cNvSpPr>
            <a:spLocks noGrp="1"/>
          </p:cNvSpPr>
          <p:nvPr>
            <p:ph type="sldNum" sz="quarter" idx="4"/>
          </p:nvPr>
        </p:nvSpPr>
        <p:spPr>
          <a:xfrm>
            <a:off x="9007822" y="2506"/>
            <a:ext cx="839655" cy="403352"/>
          </a:xfrm>
          <a:prstGeom prst="rect">
            <a:avLst/>
          </a:prstGeom>
        </p:spPr>
        <p:txBody>
          <a:bodyPr vert="horz" lIns="100785" tIns="50393" rIns="100785" bIns="50393" anchor="b"/>
          <a:lstStyle>
            <a:lvl1pPr algn="r" eaLnBrk="1" latinLnBrk="0" hangingPunct="1">
              <a:defRPr kumimoji="0" sz="2000">
                <a:solidFill>
                  <a:srgbClr val="FFFFFF"/>
                </a:solidFill>
              </a:defRPr>
            </a:lvl1pPr>
          </a:lstStyle>
          <a:p>
            <a:fld id="{887FCBCE-A95B-406D-906B-CA2836073CF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403141" indent="-282198" algn="l" rtl="0" eaLnBrk="1" latinLnBrk="0" hangingPunct="1">
        <a:spcBef>
          <a:spcPts val="331"/>
        </a:spcBef>
        <a:buClr>
          <a:schemeClr val="accent3"/>
        </a:buClr>
        <a:buFont typeface="Georgia"/>
        <a:buChar char="•"/>
        <a:defRPr kumimoji="0" sz="3100" kern="1200">
          <a:solidFill>
            <a:schemeClr val="tx1"/>
          </a:solidFill>
          <a:latin typeface="+mn-lt"/>
          <a:ea typeface="+mn-ea"/>
          <a:cs typeface="+mn-cs"/>
        </a:defRPr>
      </a:lvl1pPr>
      <a:lvl2pPr marL="725653" indent="-272120" algn="l" rtl="0" eaLnBrk="1" latinLnBrk="0" hangingPunct="1">
        <a:spcBef>
          <a:spcPts val="331"/>
        </a:spcBef>
        <a:buClr>
          <a:schemeClr val="accent2"/>
        </a:buClr>
        <a:buFont typeface="Georgia"/>
        <a:buChar char="▫"/>
        <a:defRPr kumimoji="0" sz="2900" kern="1200">
          <a:solidFill>
            <a:schemeClr val="accent2"/>
          </a:solidFill>
          <a:latin typeface="+mn-lt"/>
          <a:ea typeface="+mn-ea"/>
          <a:cs typeface="+mn-cs"/>
        </a:defRPr>
      </a:lvl2pPr>
      <a:lvl3pPr marL="1017930" indent="-241884" algn="l" rtl="0" eaLnBrk="1" latinLnBrk="0" hangingPunct="1">
        <a:spcBef>
          <a:spcPts val="331"/>
        </a:spcBef>
        <a:buClr>
          <a:schemeClr val="accent1"/>
        </a:buClr>
        <a:buFont typeface="Wingdings 2"/>
        <a:buChar char=""/>
        <a:defRPr kumimoji="0" sz="2600" kern="1200">
          <a:solidFill>
            <a:schemeClr val="accent1"/>
          </a:solidFill>
          <a:latin typeface="+mn-lt"/>
          <a:ea typeface="+mn-ea"/>
          <a:cs typeface="+mn-cs"/>
        </a:defRPr>
      </a:lvl3pPr>
      <a:lvl4pPr marL="1300129" indent="-221727" algn="l" rtl="0" eaLnBrk="1" latinLnBrk="0" hangingPunct="1">
        <a:spcBef>
          <a:spcPts val="331"/>
        </a:spcBef>
        <a:buClr>
          <a:schemeClr val="accent1"/>
        </a:buClr>
        <a:buFont typeface="Wingdings 2"/>
        <a:buChar char=""/>
        <a:defRPr kumimoji="0" sz="2400" kern="1200">
          <a:solidFill>
            <a:schemeClr val="accent1"/>
          </a:solidFill>
          <a:latin typeface="+mn-lt"/>
          <a:ea typeface="+mn-ea"/>
          <a:cs typeface="+mn-cs"/>
        </a:defRPr>
      </a:lvl4pPr>
      <a:lvl5pPr marL="1531935" indent="-201570" algn="l" rtl="0" eaLnBrk="1" latinLnBrk="0" hangingPunct="1">
        <a:spcBef>
          <a:spcPts val="331"/>
        </a:spcBef>
        <a:buClr>
          <a:schemeClr val="accent3"/>
        </a:buClr>
        <a:buFont typeface="Georgia"/>
        <a:buChar char="▫"/>
        <a:defRPr kumimoji="0" sz="2200" kern="1200">
          <a:solidFill>
            <a:schemeClr val="accent3"/>
          </a:solidFill>
          <a:latin typeface="+mn-lt"/>
          <a:ea typeface="+mn-ea"/>
          <a:cs typeface="+mn-cs"/>
        </a:defRPr>
      </a:lvl5pPr>
      <a:lvl6pPr marL="1773819" indent="-201570" algn="l" rtl="0" eaLnBrk="1" latinLnBrk="0" hangingPunct="1">
        <a:spcBef>
          <a:spcPts val="331"/>
        </a:spcBef>
        <a:buClr>
          <a:schemeClr val="accent3"/>
        </a:buClr>
        <a:buFont typeface="Georgia"/>
        <a:buChar char="▫"/>
        <a:defRPr kumimoji="0" sz="2000" kern="1200">
          <a:solidFill>
            <a:schemeClr val="accent3"/>
          </a:solidFill>
          <a:latin typeface="+mn-lt"/>
          <a:ea typeface="+mn-ea"/>
          <a:cs typeface="+mn-cs"/>
        </a:defRPr>
      </a:lvl6pPr>
      <a:lvl7pPr marL="2015703" indent="-201570" algn="l" rtl="0" eaLnBrk="1" latinLnBrk="0" hangingPunct="1">
        <a:spcBef>
          <a:spcPts val="331"/>
        </a:spcBef>
        <a:buClr>
          <a:schemeClr val="accent3"/>
        </a:buClr>
        <a:buFont typeface="Georgia"/>
        <a:buChar char="▫"/>
        <a:defRPr kumimoji="0" sz="1800" kern="1200">
          <a:solidFill>
            <a:schemeClr val="accent3"/>
          </a:solidFill>
          <a:latin typeface="+mn-lt"/>
          <a:ea typeface="+mn-ea"/>
          <a:cs typeface="+mn-cs"/>
        </a:defRPr>
      </a:lvl7pPr>
      <a:lvl8pPr marL="2237431" indent="-201570" algn="l" rtl="0" eaLnBrk="1" latinLnBrk="0" hangingPunct="1">
        <a:spcBef>
          <a:spcPts val="331"/>
        </a:spcBef>
        <a:buClr>
          <a:schemeClr val="accent3"/>
        </a:buClr>
        <a:buFont typeface="Georgia"/>
        <a:buChar char="◦"/>
        <a:defRPr kumimoji="0" sz="1700" kern="1200">
          <a:solidFill>
            <a:schemeClr val="accent3"/>
          </a:solidFill>
          <a:latin typeface="+mn-lt"/>
          <a:ea typeface="+mn-ea"/>
          <a:cs typeface="+mn-cs"/>
        </a:defRPr>
      </a:lvl8pPr>
      <a:lvl9pPr marL="2469237" indent="-201570" algn="l" rtl="0" eaLnBrk="1" latinLnBrk="0" hangingPunct="1">
        <a:spcBef>
          <a:spcPts val="331"/>
        </a:spcBef>
        <a:buClr>
          <a:schemeClr val="accent3"/>
        </a:buClr>
        <a:buFont typeface="Georgia"/>
        <a:buChar char="◦"/>
        <a:defRPr kumimoji="0" sz="15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26" algn="l" rtl="0" eaLnBrk="1" latinLnBrk="0" hangingPunct="1">
        <a:defRPr kumimoji="0" kern="1200">
          <a:solidFill>
            <a:schemeClr val="tx1"/>
          </a:solidFill>
          <a:latin typeface="+mn-lt"/>
          <a:ea typeface="+mn-ea"/>
          <a:cs typeface="+mn-cs"/>
        </a:defRPr>
      </a:lvl2pPr>
      <a:lvl3pPr marL="1007852" algn="l" rtl="0" eaLnBrk="1" latinLnBrk="0" hangingPunct="1">
        <a:defRPr kumimoji="0" kern="1200">
          <a:solidFill>
            <a:schemeClr val="tx1"/>
          </a:solidFill>
          <a:latin typeface="+mn-lt"/>
          <a:ea typeface="+mn-ea"/>
          <a:cs typeface="+mn-cs"/>
        </a:defRPr>
      </a:lvl3pPr>
      <a:lvl4pPr marL="1511778" algn="l" rtl="0" eaLnBrk="1" latinLnBrk="0" hangingPunct="1">
        <a:defRPr kumimoji="0" kern="1200">
          <a:solidFill>
            <a:schemeClr val="tx1"/>
          </a:solidFill>
          <a:latin typeface="+mn-lt"/>
          <a:ea typeface="+mn-ea"/>
          <a:cs typeface="+mn-cs"/>
        </a:defRPr>
      </a:lvl4pPr>
      <a:lvl5pPr marL="2015703" algn="l" rtl="0" eaLnBrk="1" latinLnBrk="0" hangingPunct="1">
        <a:defRPr kumimoji="0" kern="1200">
          <a:solidFill>
            <a:schemeClr val="tx1"/>
          </a:solidFill>
          <a:latin typeface="+mn-lt"/>
          <a:ea typeface="+mn-ea"/>
          <a:cs typeface="+mn-cs"/>
        </a:defRPr>
      </a:lvl5pPr>
      <a:lvl6pPr marL="2519629" algn="l" rtl="0" eaLnBrk="1" latinLnBrk="0" hangingPunct="1">
        <a:defRPr kumimoji="0" kern="1200">
          <a:solidFill>
            <a:schemeClr val="tx1"/>
          </a:solidFill>
          <a:latin typeface="+mn-lt"/>
          <a:ea typeface="+mn-ea"/>
          <a:cs typeface="+mn-cs"/>
        </a:defRPr>
      </a:lvl6pPr>
      <a:lvl7pPr marL="3023555" algn="l" rtl="0" eaLnBrk="1" latinLnBrk="0" hangingPunct="1">
        <a:defRPr kumimoji="0" kern="1200">
          <a:solidFill>
            <a:schemeClr val="tx1"/>
          </a:solidFill>
          <a:latin typeface="+mn-lt"/>
          <a:ea typeface="+mn-ea"/>
          <a:cs typeface="+mn-cs"/>
        </a:defRPr>
      </a:lvl7pPr>
      <a:lvl8pPr marL="3527481" algn="l" rtl="0" eaLnBrk="1" latinLnBrk="0" hangingPunct="1">
        <a:defRPr kumimoji="0" kern="1200">
          <a:solidFill>
            <a:schemeClr val="tx1"/>
          </a:solidFill>
          <a:latin typeface="+mn-lt"/>
          <a:ea typeface="+mn-ea"/>
          <a:cs typeface="+mn-cs"/>
        </a:defRPr>
      </a:lvl8pPr>
      <a:lvl9pPr marL="40314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tif"/><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tif"/><Relationship Id="rId5" Type="http://schemas.openxmlformats.org/officeDocument/2006/relationships/image" Target="../media/image9.tif"/><Relationship Id="rId4" Type="http://schemas.openxmlformats.org/officeDocument/2006/relationships/image" Target="../media/image8.tif"/></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503794" y="325042"/>
            <a:ext cx="6516780" cy="3888431"/>
          </a:xfrm>
        </p:spPr>
        <p:txBody>
          <a:bodyPr>
            <a:normAutofit/>
          </a:bodyPr>
          <a:lstStyle/>
          <a:p>
            <a:r>
              <a:rPr lang="tr-TR" dirty="0" smtClean="0"/>
              <a:t>Çocuk </a:t>
            </a:r>
            <a:r>
              <a:rPr lang="tr-TR" dirty="0" smtClean="0"/>
              <a:t>ihmal ve </a:t>
            </a:r>
            <a:r>
              <a:rPr lang="tr-TR" dirty="0" smtClean="0"/>
              <a:t>istismarının</a:t>
            </a:r>
            <a:r>
              <a:rPr lang="tr-TR" dirty="0" smtClean="0"/>
              <a:t/>
            </a:r>
            <a:br>
              <a:rPr lang="tr-TR" dirty="0" smtClean="0"/>
            </a:br>
            <a:r>
              <a:rPr lang="tr-TR" dirty="0" smtClean="0"/>
              <a:t>Belirtileri Etkileri</a:t>
            </a:r>
            <a:endParaRPr lang="tr-TR" dirty="0"/>
          </a:p>
        </p:txBody>
      </p:sp>
      <p:sp>
        <p:nvSpPr>
          <p:cNvPr id="2" name="Metin kutusu 1"/>
          <p:cNvSpPr txBox="1"/>
          <p:nvPr/>
        </p:nvSpPr>
        <p:spPr>
          <a:xfrm>
            <a:off x="5578356" y="5797649"/>
            <a:ext cx="4464496" cy="1323439"/>
          </a:xfrm>
          <a:prstGeom prst="rect">
            <a:avLst/>
          </a:prstGeom>
          <a:noFill/>
        </p:spPr>
        <p:txBody>
          <a:bodyPr wrap="square" rtlCol="0">
            <a:spAutoFit/>
          </a:bodyPr>
          <a:lstStyle/>
          <a:p>
            <a:r>
              <a:rPr lang="tr-TR" dirty="0"/>
              <a:t>Ankara Üniversitesi Tıp Fakültesi</a:t>
            </a:r>
          </a:p>
          <a:p>
            <a:r>
              <a:rPr lang="tr-TR" dirty="0" smtClean="0"/>
              <a:t>Prof</a:t>
            </a:r>
            <a:r>
              <a:rPr lang="tr-TR" dirty="0"/>
              <a:t>. Dr. Betül </a:t>
            </a:r>
            <a:r>
              <a:rPr lang="tr-TR" dirty="0" err="1" smtClean="0"/>
              <a:t>Ulukol’un</a:t>
            </a:r>
            <a:r>
              <a:rPr lang="tr-TR" dirty="0" smtClean="0"/>
              <a:t> sunumundan hazırlanmıştır.</a:t>
            </a:r>
            <a:endParaRPr lang="tr-TR" dirty="0"/>
          </a:p>
          <a:p>
            <a:endParaRPr lang="tr-TR" dirty="0"/>
          </a:p>
        </p:txBody>
      </p:sp>
    </p:spTree>
    <p:extLst>
      <p:ext uri="{BB962C8B-B14F-4D97-AF65-F5344CB8AC3E}">
        <p14:creationId xmlns:p14="http://schemas.microsoft.com/office/powerpoint/2010/main" val="35968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1308100" y="346075"/>
            <a:ext cx="8220075" cy="1243013"/>
          </a:xfrm>
        </p:spPr>
        <p:txBody>
          <a:bodyPr lIns="100776" tIns="50389" rIns="100776" bIns="50389"/>
          <a:lstStyle/>
          <a:p>
            <a:pPr eaLnBrk="1" hangingPunct="1">
              <a:tabLst>
                <a:tab pos="0" algn="l"/>
                <a:tab pos="503196" algn="l"/>
                <a:tab pos="1006390" algn="l"/>
                <a:tab pos="1511172" algn="l"/>
                <a:tab pos="2014369" algn="l"/>
                <a:tab pos="2519151" algn="l"/>
                <a:tab pos="3022346" algn="l"/>
                <a:tab pos="3527128" algn="l"/>
                <a:tab pos="4030323" algn="l"/>
                <a:tab pos="4533518" algn="l"/>
                <a:tab pos="5038301" algn="l"/>
                <a:tab pos="5541497" algn="l"/>
                <a:tab pos="6046279" algn="l"/>
                <a:tab pos="6549474" algn="l"/>
                <a:tab pos="7054256" algn="l"/>
                <a:tab pos="7557451" algn="l"/>
                <a:tab pos="8060647" algn="l"/>
                <a:tab pos="8565429" algn="l"/>
                <a:tab pos="9068625" algn="l"/>
                <a:tab pos="9573407" algn="l"/>
                <a:tab pos="10076602" algn="l"/>
              </a:tabLst>
              <a:defRPr/>
            </a:pPr>
            <a:r>
              <a:rPr lang="tr-TR" sz="3700" dirty="0"/>
              <a:t>Davranışsal – ruhsal etkileri</a:t>
            </a:r>
          </a:p>
        </p:txBody>
      </p:sp>
      <p:sp>
        <p:nvSpPr>
          <p:cNvPr id="5" name="Rectangle 1"/>
          <p:cNvSpPr>
            <a:spLocks noGrp="1" noChangeArrowheads="1"/>
          </p:cNvSpPr>
          <p:nvPr>
            <p:ph idx="1"/>
          </p:nvPr>
        </p:nvSpPr>
        <p:spPr>
          <a:xfrm>
            <a:off x="1581547" y="1477170"/>
            <a:ext cx="7523137" cy="1008112"/>
          </a:xfrm>
        </p:spPr>
        <p:txBody>
          <a:bodyPr/>
          <a:lstStyle/>
          <a:p>
            <a:pPr marL="463550" indent="-46355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400" dirty="0" smtClean="0"/>
              <a:t>Bilişsel yetersizlik</a:t>
            </a:r>
          </a:p>
          <a:p>
            <a:pPr marL="463550" indent="-46355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400" dirty="0" smtClean="0"/>
              <a:t>Davranış sorunları, ruh sağlığında bozulma</a:t>
            </a:r>
          </a:p>
          <a:p>
            <a:pPr lvl="0">
              <a:buNone/>
            </a:pPr>
            <a:endParaRPr lang="tr-TR" sz="800" dirty="0"/>
          </a:p>
        </p:txBody>
      </p:sp>
      <p:graphicFrame>
        <p:nvGraphicFramePr>
          <p:cNvPr id="6" name="5 Tablo"/>
          <p:cNvGraphicFramePr>
            <a:graphicFrameLocks noGrp="1"/>
          </p:cNvGraphicFramePr>
          <p:nvPr/>
        </p:nvGraphicFramePr>
        <p:xfrm>
          <a:off x="573435" y="2413273"/>
          <a:ext cx="9217024" cy="4617720"/>
        </p:xfrm>
        <a:graphic>
          <a:graphicData uri="http://schemas.openxmlformats.org/drawingml/2006/table">
            <a:tbl>
              <a:tblPr firstRow="1" bandRow="1">
                <a:tableStyleId>{69CF1AB2-1976-4502-BF36-3FF5EA218861}</a:tableStyleId>
              </a:tblPr>
              <a:tblGrid>
                <a:gridCol w="4608512"/>
                <a:gridCol w="4608512"/>
              </a:tblGrid>
              <a:tr h="370840">
                <a:tc>
                  <a:txBody>
                    <a:bodyPr/>
                    <a:lstStyle/>
                    <a:p>
                      <a:pPr marL="144000" lvl="0">
                        <a:lnSpc>
                          <a:spcPct val="150000"/>
                        </a:lnSpc>
                        <a:buFont typeface="Arial" pitchFamily="34" charset="0"/>
                        <a:buChar char="•"/>
                      </a:pPr>
                      <a:r>
                        <a:rPr lang="tr-TR" sz="1800" b="0" dirty="0" smtClean="0"/>
                        <a:t>Depresyon ve kaygı</a:t>
                      </a:r>
                      <a:endParaRPr lang="tr-TR" sz="1600" b="0" dirty="0" smtClean="0"/>
                    </a:p>
                    <a:p>
                      <a:pPr marL="144000" lvl="0">
                        <a:lnSpc>
                          <a:spcPct val="150000"/>
                        </a:lnSpc>
                        <a:buFont typeface="Arial" pitchFamily="34" charset="0"/>
                        <a:buChar char="•"/>
                      </a:pPr>
                      <a:r>
                        <a:rPr lang="tr-TR" sz="1800" b="0" dirty="0" smtClean="0"/>
                        <a:t>Gelişme geriliği</a:t>
                      </a:r>
                      <a:endParaRPr lang="tr-TR" sz="1600" b="0" dirty="0" smtClean="0"/>
                    </a:p>
                    <a:p>
                      <a:pPr marL="144000" lvl="0">
                        <a:lnSpc>
                          <a:spcPct val="150000"/>
                        </a:lnSpc>
                        <a:buFont typeface="Arial" pitchFamily="34" charset="0"/>
                        <a:buChar char="•"/>
                      </a:pPr>
                      <a:r>
                        <a:rPr lang="tr-TR" sz="1800" b="0" dirty="0" smtClean="0"/>
                        <a:t>Yeme ve uyku sorunları</a:t>
                      </a:r>
                      <a:endParaRPr lang="tr-TR" sz="1600" b="0" dirty="0" smtClean="0"/>
                    </a:p>
                    <a:p>
                      <a:pPr marL="144000" lvl="0">
                        <a:lnSpc>
                          <a:spcPct val="150000"/>
                        </a:lnSpc>
                        <a:buFont typeface="Arial" pitchFamily="34" charset="0"/>
                        <a:buChar char="•"/>
                      </a:pPr>
                      <a:r>
                        <a:rPr lang="tr-TR" sz="1800" b="0" dirty="0" smtClean="0"/>
                        <a:t>Madde, alkol veya sigara bağımlılığı</a:t>
                      </a:r>
                      <a:endParaRPr lang="tr-TR" sz="1600" b="0" dirty="0" smtClean="0"/>
                    </a:p>
                    <a:p>
                      <a:pPr marL="144000" lvl="0">
                        <a:lnSpc>
                          <a:spcPct val="150000"/>
                        </a:lnSpc>
                        <a:buFont typeface="Arial" pitchFamily="34" charset="0"/>
                        <a:buChar char="•"/>
                      </a:pPr>
                      <a:r>
                        <a:rPr lang="tr-TR" sz="1800" b="0" dirty="0" smtClean="0"/>
                        <a:t>Özgüven eksikliği</a:t>
                      </a:r>
                      <a:endParaRPr lang="tr-TR" sz="1600" b="0" dirty="0" smtClean="0"/>
                    </a:p>
                    <a:p>
                      <a:pPr marL="144000" lvl="0">
                        <a:lnSpc>
                          <a:spcPct val="150000"/>
                        </a:lnSpc>
                        <a:buFont typeface="Arial" pitchFamily="34" charset="0"/>
                        <a:buChar char="•"/>
                      </a:pPr>
                      <a:r>
                        <a:rPr lang="tr-TR" sz="1800" b="0" dirty="0" smtClean="0"/>
                        <a:t>Kendini suçlu ve utanmış hissetme</a:t>
                      </a:r>
                      <a:endParaRPr lang="tr-TR" sz="1600" b="0" dirty="0" smtClean="0"/>
                    </a:p>
                    <a:p>
                      <a:pPr marL="144000" lvl="0">
                        <a:lnSpc>
                          <a:spcPct val="150000"/>
                        </a:lnSpc>
                        <a:buFont typeface="Arial" pitchFamily="34" charset="0"/>
                        <a:buChar char="•"/>
                      </a:pPr>
                      <a:r>
                        <a:rPr lang="tr-TR" sz="1800" b="0" dirty="0" smtClean="0"/>
                        <a:t>Güven ve özel yaşamla ilgili sorunlar</a:t>
                      </a:r>
                      <a:endParaRPr lang="tr-TR" sz="1600" b="0" dirty="0" smtClean="0"/>
                    </a:p>
                    <a:p>
                      <a:pPr marL="144000" lvl="0">
                        <a:lnSpc>
                          <a:spcPct val="150000"/>
                        </a:lnSpc>
                        <a:buFont typeface="Arial" pitchFamily="34" charset="0"/>
                        <a:buChar char="•"/>
                      </a:pPr>
                      <a:r>
                        <a:rPr lang="tr-TR" sz="1800" b="0" dirty="0" smtClean="0"/>
                        <a:t>Olumsuz duygusal yaşamlar ve anılar </a:t>
                      </a:r>
                      <a:endParaRPr lang="tr-TR" sz="1600" b="0" dirty="0" smtClean="0"/>
                    </a:p>
                    <a:p>
                      <a:pPr marL="14400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tr-TR" sz="1800" b="0" dirty="0" smtClean="0"/>
                        <a:t>İntihar ve kendine zarar verme davranışları </a:t>
                      </a:r>
                      <a:endParaRPr lang="tr-TR" sz="1600" b="0" dirty="0" smtClean="0"/>
                    </a:p>
                    <a:p>
                      <a:pPr marL="144000">
                        <a:lnSpc>
                          <a:spcPct val="150000"/>
                        </a:lnSpc>
                        <a:buFont typeface="Arial" pitchFamily="34" charset="0"/>
                        <a:buChar char="•"/>
                      </a:pPr>
                      <a:endParaRPr lang="tr-TR" b="0" dirty="0"/>
                    </a:p>
                  </a:txBody>
                  <a:tcPr/>
                </a:tc>
                <a:tc>
                  <a:txBody>
                    <a:bodyPr/>
                    <a:lstStyle/>
                    <a:p>
                      <a:pPr marL="144000" lvl="0">
                        <a:lnSpc>
                          <a:spcPct val="150000"/>
                        </a:lnSpc>
                        <a:buFont typeface="Arial" pitchFamily="34" charset="0"/>
                        <a:buChar char="•"/>
                      </a:pPr>
                      <a:r>
                        <a:rPr lang="tr-TR" sz="1800" b="0" dirty="0" err="1" smtClean="0"/>
                        <a:t>Hiperaktivite</a:t>
                      </a:r>
                      <a:endParaRPr lang="tr-TR" sz="1600" b="0" dirty="0" smtClean="0"/>
                    </a:p>
                    <a:p>
                      <a:pPr marL="144000" lvl="0">
                        <a:lnSpc>
                          <a:spcPct val="150000"/>
                        </a:lnSpc>
                        <a:buFont typeface="Arial" pitchFamily="34" charset="0"/>
                        <a:buChar char="•"/>
                      </a:pPr>
                      <a:r>
                        <a:rPr lang="tr-TR" sz="1800" b="0" dirty="0" smtClean="0"/>
                        <a:t>Saldırganlık, şiddet ve diğer risk içeren davranışlar</a:t>
                      </a:r>
                      <a:endParaRPr lang="tr-TR" sz="1600" b="0" dirty="0" smtClean="0"/>
                    </a:p>
                    <a:p>
                      <a:pPr marL="144000" lvl="0">
                        <a:lnSpc>
                          <a:spcPct val="150000"/>
                        </a:lnSpc>
                        <a:buFont typeface="Arial" pitchFamily="34" charset="0"/>
                        <a:buChar char="•"/>
                      </a:pPr>
                      <a:r>
                        <a:rPr lang="tr-TR" sz="1800" b="0" dirty="0" smtClean="0"/>
                        <a:t>Arkadaş ilişkilerinde sorunlar</a:t>
                      </a:r>
                      <a:endParaRPr lang="tr-TR" sz="1600" b="0" dirty="0" smtClean="0"/>
                    </a:p>
                    <a:p>
                      <a:pPr marL="144000" lvl="0">
                        <a:lnSpc>
                          <a:spcPct val="150000"/>
                        </a:lnSpc>
                        <a:buFont typeface="Arial" pitchFamily="34" charset="0"/>
                        <a:buChar char="•"/>
                      </a:pPr>
                      <a:r>
                        <a:rPr lang="tr-TR" sz="1800" b="0" dirty="0" smtClean="0"/>
                        <a:t>Akademik performansta yetersizlik</a:t>
                      </a:r>
                      <a:endParaRPr lang="tr-TR" sz="1600" b="0" dirty="0" smtClean="0"/>
                    </a:p>
                    <a:p>
                      <a:pPr marL="144000" lvl="0">
                        <a:lnSpc>
                          <a:spcPct val="150000"/>
                        </a:lnSpc>
                        <a:buFont typeface="Arial" pitchFamily="34" charset="0"/>
                        <a:buChar char="•"/>
                      </a:pPr>
                      <a:r>
                        <a:rPr lang="tr-TR" sz="1800" b="0" dirty="0" smtClean="0"/>
                        <a:t>Cinsel fonksiyon bozuklukları</a:t>
                      </a:r>
                      <a:endParaRPr lang="tr-TR" sz="1600" b="0" dirty="0" smtClean="0"/>
                    </a:p>
                    <a:p>
                      <a:pPr marL="144000" lvl="0">
                        <a:lnSpc>
                          <a:spcPct val="150000"/>
                        </a:lnSpc>
                        <a:buFont typeface="Arial" pitchFamily="34" charset="0"/>
                        <a:buChar char="•"/>
                      </a:pPr>
                      <a:r>
                        <a:rPr lang="tr-TR" sz="1800" b="0" dirty="0" smtClean="0"/>
                        <a:t>Travma sonrası stres bozukluğu</a:t>
                      </a:r>
                      <a:endParaRPr lang="tr-TR" sz="1600" b="0" dirty="0" smtClean="0"/>
                    </a:p>
                    <a:p>
                      <a:pPr marL="144000" lvl="0">
                        <a:lnSpc>
                          <a:spcPct val="150000"/>
                        </a:lnSpc>
                        <a:buFont typeface="Arial" pitchFamily="34" charset="0"/>
                        <a:buChar char="•"/>
                      </a:pPr>
                      <a:r>
                        <a:rPr lang="tr-TR" sz="1800" b="0" dirty="0" smtClean="0"/>
                        <a:t>Psikosomatik hastalıklar</a:t>
                      </a:r>
                      <a:endParaRPr lang="tr-TR" sz="1600" b="0" dirty="0" smtClean="0"/>
                    </a:p>
                    <a:p>
                      <a:pPr marL="144000" lvl="0">
                        <a:lnSpc>
                          <a:spcPct val="150000"/>
                        </a:lnSpc>
                        <a:buFont typeface="Arial" pitchFamily="34" charset="0"/>
                        <a:buChar char="•"/>
                      </a:pPr>
                      <a:r>
                        <a:rPr lang="tr-TR" sz="1800" b="0" dirty="0" smtClean="0"/>
                        <a:t>Suçla ilişkili davranışlarda artış</a:t>
                      </a:r>
                      <a:endParaRPr lang="tr-TR" b="0" dirty="0"/>
                    </a:p>
                  </a:txBody>
                  <a:tcPr/>
                </a:tc>
              </a:tr>
            </a:tbl>
          </a:graphicData>
        </a:graphic>
      </p:graphicFrame>
    </p:spTree>
    <p:extLst>
      <p:ext uri="{BB962C8B-B14F-4D97-AF65-F5344CB8AC3E}">
        <p14:creationId xmlns:p14="http://schemas.microsoft.com/office/powerpoint/2010/main" val="386271258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na-baba dayağı ile çocuk davranışının ilişkisi (Meta-analiz sonuçları)"/>
          <p:cNvSpPr txBox="1">
            <a:spLocks noGrp="1"/>
          </p:cNvSpPr>
          <p:nvPr>
            <p:ph type="title"/>
          </p:nvPr>
        </p:nvSpPr>
        <p:spPr>
          <a:xfrm>
            <a:off x="573435" y="757089"/>
            <a:ext cx="9068277" cy="1176443"/>
          </a:xfrm>
          <a:prstGeom prst="rect">
            <a:avLst/>
          </a:prstGeom>
        </p:spPr>
        <p:txBody>
          <a:bodyPr>
            <a:normAutofit fontScale="90000"/>
          </a:bodyPr>
          <a:lstStyle/>
          <a:p>
            <a:pPr defTabSz="380313">
              <a:spcBef>
                <a:spcPts val="1007"/>
              </a:spcBef>
              <a:tabLst>
                <a:tab pos="374015" algn="l"/>
                <a:tab pos="757873" algn="l"/>
                <a:tab pos="1131888" algn="l"/>
                <a:tab pos="1525588" algn="l"/>
                <a:tab pos="1909445" algn="l"/>
                <a:tab pos="2283460" algn="l"/>
                <a:tab pos="2677160" algn="l"/>
                <a:tab pos="3061018" algn="l"/>
                <a:tab pos="3444875" algn="l"/>
                <a:tab pos="3828733" algn="l"/>
                <a:tab pos="4212590" algn="l"/>
                <a:tab pos="4596448" algn="l"/>
                <a:tab pos="4980305" algn="l"/>
                <a:tab pos="5364163" algn="l"/>
                <a:tab pos="5748020" algn="l"/>
                <a:tab pos="6131878" algn="l"/>
                <a:tab pos="6525578" algn="l"/>
                <a:tab pos="6899593" algn="l"/>
                <a:tab pos="7283450" algn="l"/>
                <a:tab pos="7677150" algn="l"/>
              </a:tabLst>
              <a:defRPr sz="3864"/>
            </a:pPr>
            <a:r>
              <a:rPr dirty="0"/>
              <a:t>Ana-baba </a:t>
            </a:r>
            <a:r>
              <a:rPr dirty="0" err="1"/>
              <a:t>dayağı</a:t>
            </a:r>
            <a:r>
              <a:rPr dirty="0"/>
              <a:t> </a:t>
            </a:r>
            <a:r>
              <a:rPr dirty="0" err="1"/>
              <a:t>ile</a:t>
            </a:r>
            <a:r>
              <a:rPr dirty="0"/>
              <a:t> </a:t>
            </a:r>
            <a:r>
              <a:rPr dirty="0" err="1"/>
              <a:t>çocuk</a:t>
            </a:r>
            <a:r>
              <a:rPr dirty="0"/>
              <a:t> </a:t>
            </a:r>
            <a:r>
              <a:rPr dirty="0" err="1"/>
              <a:t>davranışının</a:t>
            </a:r>
            <a:r>
              <a:rPr dirty="0"/>
              <a:t> </a:t>
            </a:r>
            <a:r>
              <a:rPr dirty="0" err="1"/>
              <a:t>ilişkisi</a:t>
            </a:r>
            <a:r>
              <a:rPr dirty="0"/>
              <a:t> (Meta-</a:t>
            </a:r>
            <a:r>
              <a:rPr dirty="0" err="1"/>
              <a:t>analiz</a:t>
            </a:r>
            <a:r>
              <a:rPr dirty="0"/>
              <a:t> </a:t>
            </a:r>
            <a:r>
              <a:rPr dirty="0" err="1"/>
              <a:t>sonuçları</a:t>
            </a:r>
            <a:r>
              <a:rPr dirty="0"/>
              <a:t>)</a:t>
            </a:r>
            <a:r>
              <a:rPr dirty="0">
                <a:latin typeface="Arial"/>
                <a:ea typeface="Arial"/>
                <a:cs typeface="Arial"/>
                <a:sym typeface="Arial"/>
              </a:rPr>
              <a:t>‏</a:t>
            </a:r>
          </a:p>
        </p:txBody>
      </p:sp>
      <p:sp>
        <p:nvSpPr>
          <p:cNvPr id="235" name="11 meta-analiz çalışmasının 10'unda;…"/>
          <p:cNvSpPr txBox="1">
            <a:spLocks noGrp="1"/>
          </p:cNvSpPr>
          <p:nvPr>
            <p:ph type="body" idx="1"/>
          </p:nvPr>
        </p:nvSpPr>
        <p:spPr>
          <a:xfrm>
            <a:off x="501427" y="2125241"/>
            <a:ext cx="9068277" cy="4769637"/>
          </a:xfrm>
          <a:prstGeom prst="rect">
            <a:avLst/>
          </a:prstGeom>
        </p:spPr>
        <p:txBody>
          <a:bodyPr>
            <a:normAutofit fontScale="92500" lnSpcReduction="10000"/>
          </a:bodyPr>
          <a:lstStyle/>
          <a:p>
            <a:pPr marL="348235" indent="-348235" defTabSz="412007">
              <a:spcBef>
                <a:spcPts val="543"/>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3276"/>
            </a:pPr>
            <a:r>
              <a:rPr dirty="0"/>
              <a:t>11 meta-</a:t>
            </a:r>
            <a:r>
              <a:rPr dirty="0" err="1"/>
              <a:t>analiz</a:t>
            </a:r>
            <a:r>
              <a:rPr dirty="0"/>
              <a:t> </a:t>
            </a:r>
            <a:r>
              <a:rPr dirty="0" err="1"/>
              <a:t>çalışmasının</a:t>
            </a:r>
            <a:r>
              <a:rPr dirty="0"/>
              <a:t> 10'unda;</a:t>
            </a:r>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Ahlaki</a:t>
            </a:r>
            <a:r>
              <a:rPr dirty="0"/>
              <a:t> </a:t>
            </a:r>
            <a:r>
              <a:rPr dirty="0" err="1"/>
              <a:t>değerleri</a:t>
            </a:r>
            <a:r>
              <a:rPr dirty="0"/>
              <a:t> </a:t>
            </a:r>
            <a:r>
              <a:rPr dirty="0" err="1"/>
              <a:t>içselleştirmede</a:t>
            </a:r>
            <a:r>
              <a:rPr dirty="0"/>
              <a:t> </a:t>
            </a:r>
            <a:r>
              <a:rPr dirty="0" err="1"/>
              <a:t>azalma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Çocuğun</a:t>
            </a:r>
            <a:r>
              <a:rPr dirty="0"/>
              <a:t> </a:t>
            </a:r>
            <a:r>
              <a:rPr dirty="0" err="1" smtClean="0"/>
              <a:t>saldırganlığında</a:t>
            </a:r>
            <a:r>
              <a:rPr dirty="0" smtClean="0"/>
              <a:t> </a:t>
            </a:r>
            <a:r>
              <a:rPr dirty="0" err="1"/>
              <a:t>artma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u="sng"/>
            </a:pPr>
            <a:r>
              <a:rPr dirty="0" err="1"/>
              <a:t>Çocuk</a:t>
            </a:r>
            <a:r>
              <a:rPr dirty="0"/>
              <a:t> </a:t>
            </a:r>
            <a:r>
              <a:rPr dirty="0" err="1"/>
              <a:t>suçluluğu</a:t>
            </a:r>
            <a:r>
              <a:rPr dirty="0"/>
              <a:t> </a:t>
            </a:r>
            <a:r>
              <a:rPr dirty="0" err="1"/>
              <a:t>ve</a:t>
            </a:r>
            <a:r>
              <a:rPr dirty="0"/>
              <a:t> </a:t>
            </a:r>
            <a:r>
              <a:rPr dirty="0" err="1"/>
              <a:t>antisosyal</a:t>
            </a:r>
            <a:r>
              <a:rPr dirty="0"/>
              <a:t> </a:t>
            </a:r>
            <a:r>
              <a:rPr dirty="0" err="1"/>
              <a:t>davranışlarda</a:t>
            </a:r>
            <a:r>
              <a:rPr dirty="0"/>
              <a:t> </a:t>
            </a:r>
            <a:r>
              <a:rPr dirty="0" err="1"/>
              <a:t>artma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Ebeveyn</a:t>
            </a:r>
            <a:r>
              <a:rPr dirty="0"/>
              <a:t> </a:t>
            </a:r>
            <a:r>
              <a:rPr dirty="0" err="1"/>
              <a:t>ve</a:t>
            </a:r>
            <a:r>
              <a:rPr dirty="0"/>
              <a:t> </a:t>
            </a:r>
            <a:r>
              <a:rPr dirty="0" err="1"/>
              <a:t>çocuk</a:t>
            </a:r>
            <a:r>
              <a:rPr dirty="0"/>
              <a:t> </a:t>
            </a:r>
            <a:r>
              <a:rPr dirty="0" err="1"/>
              <a:t>arasındaki</a:t>
            </a:r>
            <a:r>
              <a:rPr dirty="0"/>
              <a:t> </a:t>
            </a:r>
            <a:r>
              <a:rPr dirty="0" err="1"/>
              <a:t>ilişkinin</a:t>
            </a:r>
            <a:r>
              <a:rPr dirty="0"/>
              <a:t> </a:t>
            </a:r>
            <a:r>
              <a:rPr dirty="0" err="1"/>
              <a:t>kalitesinde</a:t>
            </a:r>
            <a:r>
              <a:rPr dirty="0"/>
              <a:t> </a:t>
            </a:r>
            <a:r>
              <a:rPr dirty="0" err="1"/>
              <a:t>azalma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Çocuğun</a:t>
            </a:r>
            <a:r>
              <a:rPr dirty="0"/>
              <a:t> </a:t>
            </a:r>
            <a:r>
              <a:rPr dirty="0" err="1"/>
              <a:t>bilişsel</a:t>
            </a:r>
            <a:r>
              <a:rPr dirty="0"/>
              <a:t> </a:t>
            </a:r>
            <a:r>
              <a:rPr dirty="0" err="1"/>
              <a:t>kapasitesinde</a:t>
            </a:r>
            <a:r>
              <a:rPr dirty="0"/>
              <a:t> </a:t>
            </a:r>
            <a:r>
              <a:rPr dirty="0" err="1"/>
              <a:t>azalma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Fiziksel</a:t>
            </a:r>
            <a:r>
              <a:rPr dirty="0"/>
              <a:t> </a:t>
            </a:r>
            <a:r>
              <a:rPr dirty="0" err="1"/>
              <a:t>istismar</a:t>
            </a:r>
            <a:r>
              <a:rPr dirty="0"/>
              <a:t> </a:t>
            </a:r>
            <a:r>
              <a:rPr dirty="0" err="1"/>
              <a:t>kurbanı</a:t>
            </a:r>
            <a:r>
              <a:rPr dirty="0"/>
              <a:t> </a:t>
            </a:r>
            <a:r>
              <a:rPr dirty="0" err="1"/>
              <a:t>olma</a:t>
            </a:r>
            <a:r>
              <a:rPr dirty="0"/>
              <a:t> </a:t>
            </a:r>
            <a:r>
              <a:rPr dirty="0" err="1"/>
              <a:t>riskinde</a:t>
            </a:r>
            <a:r>
              <a:rPr dirty="0"/>
              <a:t> </a:t>
            </a:r>
            <a:r>
              <a:rPr dirty="0" err="1"/>
              <a:t>artma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Erişkin</a:t>
            </a:r>
            <a:r>
              <a:rPr dirty="0"/>
              <a:t> </a:t>
            </a:r>
            <a:r>
              <a:rPr dirty="0" err="1"/>
              <a:t>olduğunda</a:t>
            </a:r>
            <a:r>
              <a:rPr dirty="0"/>
              <a:t> </a:t>
            </a:r>
            <a:r>
              <a:rPr dirty="0" err="1"/>
              <a:t>saldırganlıkta</a:t>
            </a:r>
            <a:r>
              <a:rPr dirty="0"/>
              <a:t> </a:t>
            </a:r>
            <a:r>
              <a:rPr dirty="0" err="1"/>
              <a:t>artma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u="sng"/>
            </a:pPr>
            <a:r>
              <a:rPr dirty="0" err="1"/>
              <a:t>Erişkin</a:t>
            </a:r>
            <a:r>
              <a:rPr dirty="0"/>
              <a:t> </a:t>
            </a:r>
            <a:r>
              <a:rPr dirty="0" err="1"/>
              <a:t>suç</a:t>
            </a:r>
            <a:r>
              <a:rPr dirty="0"/>
              <a:t> </a:t>
            </a:r>
            <a:r>
              <a:rPr dirty="0" err="1"/>
              <a:t>ve</a:t>
            </a:r>
            <a:r>
              <a:rPr dirty="0"/>
              <a:t> </a:t>
            </a:r>
            <a:r>
              <a:rPr dirty="0" err="1"/>
              <a:t>antisosyal</a:t>
            </a:r>
            <a:r>
              <a:rPr dirty="0"/>
              <a:t> </a:t>
            </a:r>
            <a:r>
              <a:rPr dirty="0" err="1"/>
              <a:t>davranışlarında</a:t>
            </a:r>
            <a:r>
              <a:rPr dirty="0"/>
              <a:t> </a:t>
            </a:r>
            <a:r>
              <a:rPr dirty="0" err="1"/>
              <a:t>artma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Erişkin</a:t>
            </a:r>
            <a:r>
              <a:rPr dirty="0"/>
              <a:t> </a:t>
            </a:r>
            <a:r>
              <a:rPr dirty="0" err="1"/>
              <a:t>bilişsel</a:t>
            </a:r>
            <a:r>
              <a:rPr dirty="0"/>
              <a:t> </a:t>
            </a:r>
            <a:r>
              <a:rPr dirty="0" err="1"/>
              <a:t>kapasitesinde</a:t>
            </a:r>
            <a:r>
              <a:rPr dirty="0"/>
              <a:t> </a:t>
            </a:r>
            <a:r>
              <a:rPr dirty="0" err="1"/>
              <a:t>azalma</a:t>
            </a:r>
            <a:endParaRPr dirty="0"/>
          </a:p>
          <a:p>
            <a:pPr marL="606203" lvl="1" indent="-274806" defTabSz="412007">
              <a:spcBef>
                <a:spcPts val="465"/>
              </a:spcBef>
              <a:tabLst>
                <a:tab pos="403543" algn="l"/>
                <a:tab pos="826770" algn="l"/>
                <a:tab pos="1230313" algn="l"/>
                <a:tab pos="1653540" algn="l"/>
                <a:tab pos="2066925" algn="l"/>
                <a:tab pos="2480310" algn="l"/>
                <a:tab pos="2903538" algn="l"/>
                <a:tab pos="3316923" algn="l"/>
                <a:tab pos="3730308" algn="l"/>
                <a:tab pos="4143693" algn="l"/>
                <a:tab pos="4566920" algn="l"/>
                <a:tab pos="4980305" algn="l"/>
                <a:tab pos="5393690" algn="l"/>
                <a:tab pos="5816918" algn="l"/>
                <a:tab pos="6220460" algn="l"/>
                <a:tab pos="6643688" algn="l"/>
                <a:tab pos="7047230" algn="l"/>
                <a:tab pos="7470458" algn="l"/>
                <a:tab pos="7893685" algn="l"/>
                <a:tab pos="8297228" algn="l"/>
              </a:tabLst>
              <a:defRPr sz="2730"/>
            </a:pPr>
            <a:r>
              <a:rPr dirty="0" err="1"/>
              <a:t>Kendi</a:t>
            </a:r>
            <a:r>
              <a:rPr dirty="0"/>
              <a:t> </a:t>
            </a:r>
            <a:r>
              <a:rPr dirty="0" err="1"/>
              <a:t>çocuğunu</a:t>
            </a:r>
            <a:r>
              <a:rPr dirty="0"/>
              <a:t> </a:t>
            </a:r>
            <a:r>
              <a:rPr dirty="0" err="1"/>
              <a:t>veya</a:t>
            </a:r>
            <a:r>
              <a:rPr dirty="0"/>
              <a:t> </a:t>
            </a:r>
            <a:r>
              <a:rPr dirty="0" err="1"/>
              <a:t>eşini</a:t>
            </a:r>
            <a:r>
              <a:rPr dirty="0"/>
              <a:t> </a:t>
            </a:r>
            <a:r>
              <a:rPr dirty="0" err="1"/>
              <a:t>istismar</a:t>
            </a:r>
            <a:r>
              <a:rPr dirty="0"/>
              <a:t> </a:t>
            </a:r>
            <a:r>
              <a:rPr dirty="0" err="1"/>
              <a:t>riskinde</a:t>
            </a:r>
            <a:r>
              <a:rPr dirty="0"/>
              <a:t> </a:t>
            </a:r>
            <a:r>
              <a:rPr dirty="0" err="1"/>
              <a:t>artma</a:t>
            </a:r>
            <a:endParaRPr dirty="0"/>
          </a:p>
        </p:txBody>
      </p:sp>
      <p:sp>
        <p:nvSpPr>
          <p:cNvPr id="236" name="Gershoff ET. Psychological Bulletin, 2002"/>
          <p:cNvSpPr txBox="1"/>
          <p:nvPr/>
        </p:nvSpPr>
        <p:spPr>
          <a:xfrm>
            <a:off x="6427339" y="7107151"/>
            <a:ext cx="3363500" cy="306316"/>
          </a:xfrm>
          <a:prstGeom prst="rect">
            <a:avLst/>
          </a:prstGeom>
          <a:ln w="12700">
            <a:miter lim="400000"/>
          </a:ln>
          <a:extLst>
            <a:ext uri="{C572A759-6A51-4108-AA02-DFA0A04FC94B}">
              <ma14:wrappingTextBoxFlag xmlns:ma14="http://schemas.microsoft.com/office/mac/drawingml/2011/main" xmlns="" val="1"/>
            </a:ext>
          </a:extLst>
        </p:spPr>
        <p:txBody>
          <a:bodyPr wrap="none" lIns="44997" tIns="44997" rIns="44997" bIns="44997" anchor="ctr">
            <a:spAutoFit/>
          </a:bodyPr>
          <a:lstStyle>
            <a:lvl1pPr>
              <a:tabLst>
                <a:tab pos="647700" algn="l"/>
                <a:tab pos="1295400" algn="l"/>
                <a:tab pos="1943100" algn="l"/>
                <a:tab pos="2590800" algn="l"/>
                <a:tab pos="3251200" algn="l"/>
                <a:tab pos="3898900" algn="l"/>
                <a:tab pos="4546600" algn="l"/>
                <a:tab pos="5194300" algn="l"/>
                <a:tab pos="5842000" algn="l"/>
                <a:tab pos="6502400" algn="l"/>
                <a:tab pos="7150100" algn="l"/>
                <a:tab pos="7797800" algn="l"/>
                <a:tab pos="8445500" algn="l"/>
                <a:tab pos="9093200" algn="l"/>
                <a:tab pos="9753600" algn="l"/>
                <a:tab pos="10401300" algn="l"/>
                <a:tab pos="11049000" algn="l"/>
                <a:tab pos="11696700" algn="l"/>
                <a:tab pos="12344400" algn="l"/>
                <a:tab pos="13004800" algn="l"/>
              </a:tabLst>
              <a:defRPr sz="1800">
                <a:latin typeface="Arial"/>
                <a:ea typeface="Arial"/>
                <a:cs typeface="Arial"/>
                <a:sym typeface="Arial"/>
              </a:defRPr>
            </a:lvl1pPr>
          </a:lstStyle>
          <a:p>
            <a:r>
              <a:rPr sz="1400" dirty="0" err="1"/>
              <a:t>Gershoff</a:t>
            </a:r>
            <a:r>
              <a:rPr sz="1400" dirty="0"/>
              <a:t> ET. Psychological Bulletin, 2002</a:t>
            </a:r>
          </a:p>
        </p:txBody>
      </p:sp>
    </p:spTree>
    <p:extLst>
      <p:ext uri="{BB962C8B-B14F-4D97-AF65-F5344CB8AC3E}">
        <p14:creationId xmlns:p14="http://schemas.microsoft.com/office/powerpoint/2010/main" val="22959900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03238" y="301625"/>
            <a:ext cx="9069387" cy="1263650"/>
          </a:xfrm>
        </p:spPr>
        <p:txBody>
          <a:bodyPr/>
          <a:lstStyle/>
          <a:p>
            <a:pPr>
              <a:lnSpc>
                <a:spcPct val="10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altLang="tr-TR" dirty="0" smtClean="0">
                <a:latin typeface="URW Gothic L" pitchFamily="32" charset="0"/>
              </a:rPr>
              <a:t>Çocuğun cinsel istismarı</a:t>
            </a:r>
          </a:p>
        </p:txBody>
      </p:sp>
      <p:sp>
        <p:nvSpPr>
          <p:cNvPr id="28675" name="Rectangle 2"/>
          <p:cNvSpPr>
            <a:spLocks noGrp="1" noChangeArrowheads="1"/>
          </p:cNvSpPr>
          <p:nvPr>
            <p:ph idx="1"/>
          </p:nvPr>
        </p:nvSpPr>
        <p:spPr>
          <a:xfrm>
            <a:off x="457200" y="1828800"/>
            <a:ext cx="9069388" cy="4271963"/>
          </a:xfrm>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Dikkat</a:t>
            </a:r>
            <a:r>
              <a:rPr lang="en-US" altLang="tr-TR" sz="2800" dirty="0" smtClean="0"/>
              <a:t> </a:t>
            </a:r>
            <a:r>
              <a:rPr lang="en-US" altLang="tr-TR" sz="2800" dirty="0" err="1" smtClean="0"/>
              <a:t>çekici</a:t>
            </a:r>
            <a:r>
              <a:rPr lang="en-US" altLang="tr-TR" sz="2800" dirty="0" smtClean="0"/>
              <a:t>, </a:t>
            </a:r>
            <a:r>
              <a:rPr lang="en-US" altLang="tr-TR" sz="2800" dirty="0" err="1" smtClean="0"/>
              <a:t>cezbedici</a:t>
            </a:r>
            <a:r>
              <a:rPr lang="en-US" altLang="tr-TR" sz="2800" dirty="0" smtClean="0"/>
              <a:t> </a:t>
            </a:r>
            <a:r>
              <a:rPr lang="en-US" altLang="tr-TR" sz="2800" dirty="0" err="1" smtClean="0"/>
              <a:t>cinsel</a:t>
            </a:r>
            <a:r>
              <a:rPr lang="en-US" altLang="tr-TR" sz="2800" dirty="0" smtClean="0"/>
              <a:t> </a:t>
            </a:r>
            <a:r>
              <a:rPr lang="en-US" altLang="tr-TR" sz="2800" dirty="0" err="1" smtClean="0"/>
              <a:t>davranışlarla</a:t>
            </a:r>
            <a:r>
              <a:rPr lang="en-US" altLang="tr-TR" sz="2800" dirty="0" smtClean="0"/>
              <a:t> </a:t>
            </a:r>
            <a:r>
              <a:rPr lang="en-US" altLang="tr-TR" sz="2800" dirty="0" err="1" smtClean="0"/>
              <a:t>çıkar</a:t>
            </a:r>
            <a:r>
              <a:rPr lang="en-US" altLang="tr-TR" sz="2800" dirty="0" smtClean="0"/>
              <a:t> </a:t>
            </a:r>
            <a:r>
              <a:rPr lang="en-US" altLang="tr-TR" sz="2800" dirty="0" err="1" smtClean="0"/>
              <a:t>elde</a:t>
            </a:r>
            <a:r>
              <a:rPr lang="en-US" altLang="tr-TR" sz="2800" dirty="0" smtClean="0"/>
              <a:t> </a:t>
            </a:r>
            <a:r>
              <a:rPr lang="en-US" altLang="tr-TR" sz="2800" dirty="0" err="1" smtClean="0"/>
              <a:t>etmeyi</a:t>
            </a:r>
            <a:r>
              <a:rPr lang="en-US" altLang="tr-TR" sz="2800" dirty="0" smtClean="0"/>
              <a:t> </a:t>
            </a:r>
            <a:r>
              <a:rPr lang="en-US" altLang="tr-TR" sz="2800" dirty="0" err="1" smtClean="0"/>
              <a:t>öğrenir</a:t>
            </a:r>
            <a:endParaRPr lang="en-US" altLang="tr-TR" sz="28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Cinselliğini</a:t>
            </a:r>
            <a:r>
              <a:rPr lang="en-US" altLang="tr-TR" sz="2800" dirty="0" smtClean="0"/>
              <a:t> </a:t>
            </a:r>
            <a:r>
              <a:rPr lang="en-US" altLang="tr-TR" sz="2800" dirty="0" err="1" smtClean="0"/>
              <a:t>sevgi</a:t>
            </a:r>
            <a:r>
              <a:rPr lang="en-US" altLang="tr-TR" sz="2800" dirty="0" smtClean="0"/>
              <a:t> </a:t>
            </a:r>
            <a:r>
              <a:rPr lang="en-US" altLang="tr-TR" sz="2800" dirty="0" err="1" smtClean="0"/>
              <a:t>elde</a:t>
            </a:r>
            <a:r>
              <a:rPr lang="en-US" altLang="tr-TR" sz="2800" dirty="0" smtClean="0"/>
              <a:t> </a:t>
            </a:r>
            <a:r>
              <a:rPr lang="en-US" altLang="tr-TR" sz="2800" dirty="0" err="1" smtClean="0"/>
              <a:t>etmek</a:t>
            </a:r>
            <a:r>
              <a:rPr lang="en-US" altLang="tr-TR" sz="2800" dirty="0" smtClean="0"/>
              <a:t>, </a:t>
            </a:r>
            <a:r>
              <a:rPr lang="en-US" altLang="tr-TR" sz="2800" dirty="0" err="1" smtClean="0"/>
              <a:t>insanları</a:t>
            </a:r>
            <a:r>
              <a:rPr lang="en-US" altLang="tr-TR" sz="2800" dirty="0" smtClean="0"/>
              <a:t> </a:t>
            </a:r>
            <a:r>
              <a:rPr lang="en-US" altLang="tr-TR" sz="2800" dirty="0" err="1" smtClean="0"/>
              <a:t>manuple</a:t>
            </a:r>
            <a:r>
              <a:rPr lang="en-US" altLang="tr-TR" sz="2800" dirty="0" smtClean="0"/>
              <a:t> </a:t>
            </a:r>
            <a:r>
              <a:rPr lang="en-US" altLang="tr-TR" sz="2800" dirty="0" err="1" smtClean="0"/>
              <a:t>etmek</a:t>
            </a:r>
            <a:r>
              <a:rPr lang="en-US" altLang="tr-TR" sz="2800" dirty="0" smtClean="0"/>
              <a:t> </a:t>
            </a:r>
            <a:r>
              <a:rPr lang="en-US" altLang="tr-TR" sz="2800" dirty="0" err="1" smtClean="0"/>
              <a:t>ve</a:t>
            </a:r>
            <a:r>
              <a:rPr lang="en-US" altLang="tr-TR" sz="2800" dirty="0" smtClean="0"/>
              <a:t> </a:t>
            </a:r>
            <a:r>
              <a:rPr lang="en-US" altLang="tr-TR" sz="2800" dirty="0" err="1" smtClean="0"/>
              <a:t>kimi</a:t>
            </a:r>
            <a:r>
              <a:rPr lang="en-US" altLang="tr-TR" sz="2800" dirty="0" smtClean="0"/>
              <a:t> zaman </a:t>
            </a:r>
            <a:r>
              <a:rPr lang="en-US" altLang="tr-TR" sz="2800" dirty="0" err="1" smtClean="0"/>
              <a:t>yaşamını</a:t>
            </a:r>
            <a:r>
              <a:rPr lang="en-US" altLang="tr-TR" sz="2800" dirty="0" smtClean="0"/>
              <a:t> </a:t>
            </a:r>
            <a:r>
              <a:rPr lang="en-US" altLang="tr-TR" sz="2800" dirty="0" err="1" smtClean="0"/>
              <a:t>idame</a:t>
            </a:r>
            <a:r>
              <a:rPr lang="en-US" altLang="tr-TR" sz="2800" dirty="0" smtClean="0"/>
              <a:t> </a:t>
            </a:r>
            <a:r>
              <a:rPr lang="en-US" altLang="tr-TR" sz="2800" dirty="0" err="1" smtClean="0"/>
              <a:t>ettirmek</a:t>
            </a:r>
            <a:r>
              <a:rPr lang="en-US" altLang="tr-TR" sz="2800" dirty="0" smtClean="0"/>
              <a:t> </a:t>
            </a:r>
            <a:r>
              <a:rPr lang="en-US" altLang="tr-TR" sz="2800" dirty="0" err="1" smtClean="0"/>
              <a:t>için</a:t>
            </a:r>
            <a:r>
              <a:rPr lang="en-US" altLang="tr-TR" sz="2800" dirty="0" smtClean="0"/>
              <a:t> </a:t>
            </a:r>
            <a:r>
              <a:rPr lang="en-US" altLang="tr-TR" sz="2800" dirty="0" err="1" smtClean="0"/>
              <a:t>kullanmaya</a:t>
            </a:r>
            <a:r>
              <a:rPr lang="en-US" altLang="tr-TR" sz="2800" dirty="0" smtClean="0"/>
              <a:t> </a:t>
            </a:r>
            <a:r>
              <a:rPr lang="en-US" altLang="tr-TR" sz="2800" dirty="0" err="1" smtClean="0"/>
              <a:t>başlar</a:t>
            </a:r>
            <a:r>
              <a:rPr lang="en-US" altLang="tr-TR" sz="2800" dirty="0" smtClean="0"/>
              <a:t> </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Rastgele</a:t>
            </a:r>
            <a:r>
              <a:rPr lang="en-US" altLang="tr-TR" sz="2800" dirty="0" smtClean="0"/>
              <a:t>, </a:t>
            </a:r>
            <a:r>
              <a:rPr lang="en-US" altLang="tr-TR" sz="2800" dirty="0" err="1" smtClean="0"/>
              <a:t>seçkisiz</a:t>
            </a:r>
            <a:r>
              <a:rPr lang="en-US" altLang="tr-TR" sz="2800" dirty="0" smtClean="0"/>
              <a:t> </a:t>
            </a:r>
            <a:r>
              <a:rPr lang="en-US" altLang="tr-TR" sz="2800" dirty="0" err="1" smtClean="0"/>
              <a:t>cinsel</a:t>
            </a:r>
            <a:r>
              <a:rPr lang="en-US" altLang="tr-TR" sz="2800" dirty="0" smtClean="0"/>
              <a:t> </a:t>
            </a:r>
            <a:r>
              <a:rPr lang="en-US" altLang="tr-TR" sz="2800" dirty="0" err="1" smtClean="0"/>
              <a:t>ilişkiler</a:t>
            </a:r>
            <a:r>
              <a:rPr lang="en-US" altLang="tr-TR" sz="2800" dirty="0" smtClean="0"/>
              <a:t> </a:t>
            </a:r>
            <a:r>
              <a:rPr lang="en-US" altLang="tr-TR" sz="2800" dirty="0" err="1" smtClean="0"/>
              <a:t>kurar</a:t>
            </a:r>
            <a:endParaRPr lang="en-US" altLang="tr-TR" sz="2800" dirty="0" smtClean="0"/>
          </a:p>
          <a:p>
            <a:pP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tr-TR" altLang="tr-TR" sz="2800" dirty="0" smtClean="0"/>
          </a:p>
          <a:p>
            <a:pP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tr-TR" sz="28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Cinsel</a:t>
            </a:r>
            <a:r>
              <a:rPr lang="en-US" altLang="tr-TR" sz="2800" dirty="0" smtClean="0"/>
              <a:t> partner </a:t>
            </a:r>
            <a:r>
              <a:rPr lang="en-US" altLang="tr-TR" sz="2800" dirty="0" err="1" smtClean="0"/>
              <a:t>sayısı</a:t>
            </a:r>
            <a:r>
              <a:rPr lang="en-US" altLang="tr-TR" sz="2800" dirty="0" smtClean="0"/>
              <a:t> </a:t>
            </a:r>
            <a:r>
              <a:rPr lang="en-US" altLang="tr-TR" sz="2800" dirty="0" err="1" smtClean="0"/>
              <a:t>artar</a:t>
            </a:r>
            <a:endParaRPr lang="en-US" altLang="tr-TR" sz="2800" dirty="0" smtClean="0"/>
          </a:p>
        </p:txBody>
      </p:sp>
      <p:sp>
        <p:nvSpPr>
          <p:cNvPr id="28676" name="AutoShape 3"/>
          <p:cNvSpPr>
            <a:spLocks noChangeArrowheads="1"/>
          </p:cNvSpPr>
          <p:nvPr/>
        </p:nvSpPr>
        <p:spPr bwMode="auto">
          <a:xfrm>
            <a:off x="5537621" y="4876431"/>
            <a:ext cx="4329211" cy="1764110"/>
          </a:xfrm>
          <a:prstGeom prst="leftArrowCallout">
            <a:avLst>
              <a:gd name="adj1" fmla="val 27204"/>
              <a:gd name="adj2" fmla="val 13602"/>
              <a:gd name="adj3" fmla="val 18520"/>
              <a:gd name="adj4" fmla="val 87798"/>
            </a:avLst>
          </a:prstGeom>
          <a:solidFill>
            <a:srgbClr val="E6E6E6"/>
          </a:solidFill>
          <a:ln w="9360">
            <a:solidFill>
              <a:srgbClr val="000000"/>
            </a:solidFill>
            <a:round/>
            <a:headEnd/>
            <a:tailEnd/>
          </a:ln>
        </p:spPr>
        <p:txBody>
          <a:bodyPr wrap="none"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charset="0"/>
              </a:defRPr>
            </a:lvl9pPr>
          </a:lstStyle>
          <a:p>
            <a:pPr eaLnBrk="1"/>
            <a:endParaRPr lang="tr-TR" altLang="tr-TR">
              <a:ea typeface="DejaVu Sans" charset="0"/>
              <a:cs typeface="DejaVu Sans" charset="0"/>
            </a:endParaRPr>
          </a:p>
        </p:txBody>
      </p:sp>
      <p:sp>
        <p:nvSpPr>
          <p:cNvPr id="28677" name="Text Box 4"/>
          <p:cNvSpPr txBox="1">
            <a:spLocks noChangeArrowheads="1"/>
          </p:cNvSpPr>
          <p:nvPr/>
        </p:nvSpPr>
        <p:spPr bwMode="auto">
          <a:xfrm>
            <a:off x="6283592" y="4876431"/>
            <a:ext cx="3600400" cy="208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pPr eaLnBrk="1">
              <a:buFont typeface="Wingdings" pitchFamily="2" charset="2"/>
              <a:buChar char=""/>
            </a:pPr>
            <a:r>
              <a:rPr lang="en-US" altLang="tr-TR" sz="1800" dirty="0" err="1">
                <a:solidFill>
                  <a:srgbClr val="000000"/>
                </a:solidFill>
                <a:ea typeface="DejaVu Sans" charset="0"/>
                <a:cs typeface="DejaVu Sans" charset="0"/>
              </a:rPr>
              <a:t>Cinsel</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temasın</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yaşanması</a:t>
            </a:r>
            <a:endParaRPr lang="en-US" altLang="tr-TR" sz="1800" dirty="0">
              <a:solidFill>
                <a:srgbClr val="000000"/>
              </a:solidFill>
              <a:ea typeface="DejaVu Sans" charset="0"/>
              <a:cs typeface="DejaVu Sans" charset="0"/>
            </a:endParaRPr>
          </a:p>
          <a:p>
            <a:pPr eaLnBrk="1">
              <a:buFont typeface="Wingdings" pitchFamily="2" charset="2"/>
              <a:buChar char=""/>
            </a:pPr>
            <a:r>
              <a:rPr lang="en-US" altLang="tr-TR" sz="1800" dirty="0" err="1">
                <a:solidFill>
                  <a:srgbClr val="000000"/>
                </a:solidFill>
                <a:ea typeface="DejaVu Sans" charset="0"/>
                <a:cs typeface="DejaVu Sans" charset="0"/>
              </a:rPr>
              <a:t>Tacizin</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uzun</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süre</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devam</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etmesi</a:t>
            </a:r>
            <a:endParaRPr lang="en-US" altLang="tr-TR" sz="1800" dirty="0">
              <a:solidFill>
                <a:srgbClr val="000000"/>
              </a:solidFill>
              <a:ea typeface="DejaVu Sans" charset="0"/>
              <a:cs typeface="DejaVu Sans" charset="0"/>
            </a:endParaRPr>
          </a:p>
          <a:p>
            <a:pPr eaLnBrk="1">
              <a:buFont typeface="Wingdings" pitchFamily="2" charset="2"/>
              <a:buChar char=""/>
            </a:pPr>
            <a:r>
              <a:rPr lang="en-US" altLang="tr-TR" sz="1800" dirty="0" err="1">
                <a:solidFill>
                  <a:srgbClr val="000000"/>
                </a:solidFill>
                <a:ea typeface="DejaVu Sans" charset="0"/>
                <a:cs typeface="DejaVu Sans" charset="0"/>
              </a:rPr>
              <a:t>Tacizci</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ile</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aradaki</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yaş</a:t>
            </a:r>
            <a:r>
              <a:rPr lang="en-US" altLang="tr-TR" sz="1800" dirty="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farkının</a:t>
            </a:r>
            <a:r>
              <a:rPr lang="en-US" altLang="tr-TR" sz="1800" dirty="0">
                <a:solidFill>
                  <a:srgbClr val="000000"/>
                </a:solidFill>
                <a:ea typeface="DejaVu Sans" charset="0"/>
                <a:cs typeface="DejaVu Sans" charset="0"/>
              </a:rPr>
              <a:t> </a:t>
            </a:r>
            <a:r>
              <a:rPr lang="en-US" altLang="tr-TR" sz="1800" dirty="0" err="1" smtClean="0">
                <a:solidFill>
                  <a:srgbClr val="000000"/>
                </a:solidFill>
                <a:ea typeface="DejaVu Sans" charset="0"/>
                <a:cs typeface="DejaVu Sans" charset="0"/>
              </a:rPr>
              <a:t>büyük</a:t>
            </a:r>
            <a:r>
              <a:rPr lang="en-US" altLang="tr-TR" sz="1800" dirty="0" smtClean="0">
                <a:solidFill>
                  <a:srgbClr val="000000"/>
                </a:solidFill>
                <a:ea typeface="DejaVu Sans" charset="0"/>
                <a:cs typeface="DejaVu Sans" charset="0"/>
              </a:rPr>
              <a:t> </a:t>
            </a:r>
            <a:r>
              <a:rPr lang="en-US" altLang="tr-TR" sz="1800" dirty="0" err="1">
                <a:solidFill>
                  <a:srgbClr val="000000"/>
                </a:solidFill>
                <a:ea typeface="DejaVu Sans" charset="0"/>
                <a:cs typeface="DejaVu Sans" charset="0"/>
              </a:rPr>
              <a:t>olması</a:t>
            </a:r>
            <a:endParaRPr lang="en-US" altLang="tr-TR" sz="1800" dirty="0">
              <a:solidFill>
                <a:srgbClr val="000000"/>
              </a:solidFill>
              <a:ea typeface="DejaVu Sans" charset="0"/>
              <a:cs typeface="DejaVu Sans" charset="0"/>
            </a:endParaRPr>
          </a:p>
        </p:txBody>
      </p:sp>
    </p:spTree>
    <p:extLst>
      <p:ext uri="{BB962C8B-B14F-4D97-AF65-F5344CB8AC3E}">
        <p14:creationId xmlns:p14="http://schemas.microsoft.com/office/powerpoint/2010/main" val="4062168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xfrm>
            <a:off x="531813" y="1621185"/>
            <a:ext cx="9297987" cy="5390803"/>
          </a:xfrm>
        </p:spPr>
        <p:txBody>
          <a:bodyPr>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600" dirty="0" err="1" smtClean="0"/>
              <a:t>Çocukluk</a:t>
            </a:r>
            <a:r>
              <a:rPr lang="en-US" altLang="tr-TR" sz="2600" dirty="0" smtClean="0"/>
              <a:t> </a:t>
            </a:r>
            <a:r>
              <a:rPr lang="en-US" altLang="tr-TR" sz="2600" dirty="0" err="1" smtClean="0"/>
              <a:t>döneminde</a:t>
            </a:r>
            <a:r>
              <a:rPr lang="en-US" altLang="tr-TR" sz="2600" dirty="0" smtClean="0"/>
              <a:t> </a:t>
            </a:r>
            <a:r>
              <a:rPr lang="en-US" altLang="tr-TR" sz="2600" dirty="0" err="1" smtClean="0"/>
              <a:t>cinsel</a:t>
            </a:r>
            <a:r>
              <a:rPr lang="en-US" altLang="tr-TR" sz="2600" dirty="0" smtClean="0"/>
              <a:t> </a:t>
            </a:r>
            <a:r>
              <a:rPr lang="en-US" altLang="tr-TR" sz="2600" dirty="0" err="1" smtClean="0"/>
              <a:t>tacize</a:t>
            </a:r>
            <a:r>
              <a:rPr lang="en-US" altLang="tr-TR" sz="2600" dirty="0" smtClean="0"/>
              <a:t> </a:t>
            </a:r>
            <a:r>
              <a:rPr lang="en-US" altLang="tr-TR" sz="2600" dirty="0" err="1" smtClean="0"/>
              <a:t>uğrayan</a:t>
            </a:r>
            <a:r>
              <a:rPr lang="en-US" altLang="tr-TR" sz="2600" dirty="0" smtClean="0"/>
              <a:t> 547 </a:t>
            </a:r>
            <a:r>
              <a:rPr lang="en-US" altLang="tr-TR" sz="2600" dirty="0" err="1" smtClean="0"/>
              <a:t>genç</a:t>
            </a:r>
            <a:r>
              <a:rPr lang="en-US" altLang="tr-TR" sz="2600" dirty="0" smtClean="0"/>
              <a:t> </a:t>
            </a:r>
            <a:r>
              <a:rPr lang="tr-TR" altLang="tr-TR" sz="2600" dirty="0" smtClean="0"/>
              <a:t>kadın</a:t>
            </a:r>
            <a:r>
              <a:rPr lang="en-US" altLang="tr-TR" sz="2600" dirty="0" smtClean="0"/>
              <a:t> (ABD, </a:t>
            </a:r>
            <a:r>
              <a:rPr lang="en-US" altLang="tr-TR" sz="2600" dirty="0" err="1" smtClean="0"/>
              <a:t>ordu</a:t>
            </a:r>
            <a:r>
              <a:rPr lang="en-US" altLang="tr-TR" sz="2600" dirty="0" smtClean="0"/>
              <a:t> </a:t>
            </a:r>
            <a:r>
              <a:rPr lang="en-US" altLang="tr-TR" sz="2600" dirty="0" err="1" smtClean="0"/>
              <a:t>mensubu</a:t>
            </a:r>
            <a:r>
              <a:rPr lang="en-US" altLang="tr-TR" sz="2600" dirty="0" smtClean="0"/>
              <a:t>)</a:t>
            </a:r>
            <a:r>
              <a:rPr lang="ar-SA" altLang="tr-TR" sz="2600" dirty="0" smtClean="0"/>
              <a:t>‏</a:t>
            </a:r>
            <a:endParaRPr lang="tr-TR" altLang="tr-TR" sz="26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tr-TR" sz="26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600" dirty="0" err="1" smtClean="0"/>
              <a:t>Yaşadıkları</a:t>
            </a:r>
            <a:r>
              <a:rPr lang="en-US" altLang="tr-TR" sz="2600" dirty="0" smtClean="0"/>
              <a:t> </a:t>
            </a:r>
            <a:r>
              <a:rPr lang="en-US" altLang="tr-TR" sz="2600" dirty="0" err="1" smtClean="0"/>
              <a:t>ile</a:t>
            </a:r>
            <a:r>
              <a:rPr lang="en-US" altLang="tr-TR" sz="2600" dirty="0" smtClean="0"/>
              <a:t> </a:t>
            </a:r>
            <a:r>
              <a:rPr lang="en-US" altLang="tr-TR" sz="2600" dirty="0" err="1" smtClean="0"/>
              <a:t>başa</a:t>
            </a:r>
            <a:r>
              <a:rPr lang="en-US" altLang="tr-TR" sz="2600" dirty="0" smtClean="0"/>
              <a:t> </a:t>
            </a:r>
            <a:r>
              <a:rPr lang="en-US" altLang="tr-TR" sz="2600" dirty="0" err="1" smtClean="0"/>
              <a:t>çıkma</a:t>
            </a:r>
            <a:r>
              <a:rPr lang="en-US" altLang="tr-TR" sz="2600" dirty="0" smtClean="0"/>
              <a:t> </a:t>
            </a:r>
            <a:r>
              <a:rPr lang="en-US" altLang="tr-TR" sz="2600" dirty="0" err="1" smtClean="0"/>
              <a:t>şekli</a:t>
            </a:r>
            <a:endParaRPr lang="en-US" altLang="tr-TR" sz="2600" dirty="0" smtClean="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tr-TR" altLang="tr-TR" sz="2400" u="sng" dirty="0" smtClean="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400" u="sng" dirty="0" err="1" smtClean="0">
                <a:solidFill>
                  <a:schemeClr val="accent1">
                    <a:lumMod val="75000"/>
                  </a:schemeClr>
                </a:solidFill>
              </a:rPr>
              <a:t>Kendine</a:t>
            </a:r>
            <a:r>
              <a:rPr lang="en-US" altLang="tr-TR" sz="2400" u="sng" dirty="0" smtClean="0">
                <a:solidFill>
                  <a:schemeClr val="accent1">
                    <a:lumMod val="75000"/>
                  </a:schemeClr>
                </a:solidFill>
              </a:rPr>
              <a:t> </a:t>
            </a:r>
            <a:r>
              <a:rPr lang="en-US" altLang="tr-TR" sz="2400" u="sng" dirty="0" err="1" smtClean="0">
                <a:solidFill>
                  <a:schemeClr val="accent1">
                    <a:lumMod val="75000"/>
                  </a:schemeClr>
                </a:solidFill>
              </a:rPr>
              <a:t>zarar</a:t>
            </a:r>
            <a:r>
              <a:rPr lang="en-US" altLang="tr-TR" sz="2400" u="sng" dirty="0" smtClean="0">
                <a:solidFill>
                  <a:schemeClr val="accent1">
                    <a:lumMod val="75000"/>
                  </a:schemeClr>
                </a:solidFill>
              </a:rPr>
              <a:t> </a:t>
            </a:r>
            <a:r>
              <a:rPr lang="en-US" altLang="tr-TR" sz="2400" u="sng" dirty="0" err="1" smtClean="0">
                <a:solidFill>
                  <a:schemeClr val="accent1">
                    <a:lumMod val="75000"/>
                  </a:schemeClr>
                </a:solidFill>
              </a:rPr>
              <a:t>vererek</a:t>
            </a:r>
            <a:r>
              <a:rPr lang="en-US" altLang="tr-TR" sz="2400" u="sng" dirty="0" smtClean="0">
                <a:solidFill>
                  <a:schemeClr val="accent1">
                    <a:lumMod val="75000"/>
                  </a:schemeClr>
                </a:solidFill>
              </a:rPr>
              <a:t> </a:t>
            </a:r>
            <a:r>
              <a:rPr lang="en-US" altLang="tr-TR" sz="2400" u="sng" dirty="0" err="1" smtClean="0">
                <a:solidFill>
                  <a:schemeClr val="accent1">
                    <a:lumMod val="75000"/>
                  </a:schemeClr>
                </a:solidFill>
              </a:rPr>
              <a:t>başetme</a:t>
            </a:r>
            <a:endParaRPr lang="en-US" altLang="tr-TR" sz="2400" u="sng" dirty="0" smtClean="0">
              <a:solidFill>
                <a:schemeClr val="accent1">
                  <a:lumMod val="75000"/>
                </a:schemeClr>
              </a:solidFill>
            </a:endParaRP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200" dirty="0" err="1" smtClean="0">
                <a:solidFill>
                  <a:schemeClr val="accent1">
                    <a:lumMod val="75000"/>
                  </a:schemeClr>
                </a:solidFill>
              </a:rPr>
              <a:t>Bozuk</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cinsel</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davranışlar</a:t>
            </a:r>
            <a:endParaRPr lang="en-US" altLang="tr-TR" sz="2200" dirty="0" smtClean="0">
              <a:solidFill>
                <a:schemeClr val="accent1">
                  <a:lumMod val="75000"/>
                </a:schemeClr>
              </a:solidFill>
            </a:endParaRP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200" dirty="0" err="1" smtClean="0">
                <a:solidFill>
                  <a:schemeClr val="accent1">
                    <a:lumMod val="75000"/>
                  </a:schemeClr>
                </a:solidFill>
              </a:rPr>
              <a:t>Çok</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fazla</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sayıda</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cinsel</a:t>
            </a:r>
            <a:r>
              <a:rPr lang="en-US" altLang="tr-TR" sz="2200" dirty="0" smtClean="0">
                <a:solidFill>
                  <a:schemeClr val="accent1">
                    <a:lumMod val="75000"/>
                  </a:schemeClr>
                </a:solidFill>
              </a:rPr>
              <a:t> partner</a:t>
            </a:r>
          </a:p>
          <a:p>
            <a:pPr lvl="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1800" dirty="0" err="1" smtClean="0">
                <a:solidFill>
                  <a:schemeClr val="accent1">
                    <a:lumMod val="75000"/>
                  </a:schemeClr>
                </a:solidFill>
              </a:rPr>
              <a:t>Cinsel</a:t>
            </a:r>
            <a:r>
              <a:rPr lang="en-US" altLang="tr-TR" sz="1800" dirty="0" smtClean="0">
                <a:solidFill>
                  <a:schemeClr val="accent1">
                    <a:lumMod val="75000"/>
                  </a:schemeClr>
                </a:solidFill>
              </a:rPr>
              <a:t> </a:t>
            </a:r>
            <a:r>
              <a:rPr lang="en-US" altLang="tr-TR" sz="1800" dirty="0" err="1" smtClean="0">
                <a:solidFill>
                  <a:schemeClr val="accent1">
                    <a:lumMod val="75000"/>
                  </a:schemeClr>
                </a:solidFill>
              </a:rPr>
              <a:t>yolla</a:t>
            </a:r>
            <a:r>
              <a:rPr lang="en-US" altLang="tr-TR" sz="1800" dirty="0" smtClean="0">
                <a:solidFill>
                  <a:schemeClr val="accent1">
                    <a:lumMod val="75000"/>
                  </a:schemeClr>
                </a:solidFill>
              </a:rPr>
              <a:t> </a:t>
            </a:r>
            <a:r>
              <a:rPr lang="en-US" altLang="tr-TR" sz="1800" dirty="0" err="1" smtClean="0">
                <a:solidFill>
                  <a:schemeClr val="accent1">
                    <a:lumMod val="75000"/>
                  </a:schemeClr>
                </a:solidFill>
              </a:rPr>
              <a:t>bulaşan</a:t>
            </a:r>
            <a:r>
              <a:rPr lang="en-US" altLang="tr-TR" sz="1800" dirty="0" smtClean="0">
                <a:solidFill>
                  <a:schemeClr val="accent1">
                    <a:lumMod val="75000"/>
                  </a:schemeClr>
                </a:solidFill>
              </a:rPr>
              <a:t> </a:t>
            </a:r>
            <a:r>
              <a:rPr lang="en-US" altLang="tr-TR" sz="1800" dirty="0" err="1" smtClean="0">
                <a:solidFill>
                  <a:schemeClr val="accent1">
                    <a:lumMod val="75000"/>
                  </a:schemeClr>
                </a:solidFill>
              </a:rPr>
              <a:t>hastalıklar</a:t>
            </a:r>
            <a:endParaRPr lang="en-US" altLang="tr-TR" sz="1800" dirty="0" smtClean="0">
              <a:solidFill>
                <a:schemeClr val="accent1">
                  <a:lumMod val="75000"/>
                </a:schemeClr>
              </a:solidFill>
            </a:endParaRPr>
          </a:p>
          <a:p>
            <a:pPr lvl="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1800" dirty="0" err="1" smtClean="0">
                <a:solidFill>
                  <a:schemeClr val="accent1">
                    <a:lumMod val="75000"/>
                  </a:schemeClr>
                </a:solidFill>
              </a:rPr>
              <a:t>Cinsel</a:t>
            </a:r>
            <a:r>
              <a:rPr lang="en-US" altLang="tr-TR" sz="1800" dirty="0" smtClean="0">
                <a:solidFill>
                  <a:schemeClr val="accent1">
                    <a:lumMod val="75000"/>
                  </a:schemeClr>
                </a:solidFill>
              </a:rPr>
              <a:t> </a:t>
            </a:r>
            <a:r>
              <a:rPr lang="en-US" altLang="tr-TR" sz="1800" dirty="0" err="1" smtClean="0">
                <a:solidFill>
                  <a:schemeClr val="accent1">
                    <a:lumMod val="75000"/>
                  </a:schemeClr>
                </a:solidFill>
              </a:rPr>
              <a:t>tacizin</a:t>
            </a:r>
            <a:r>
              <a:rPr lang="en-US" altLang="tr-TR" sz="1800" dirty="0" smtClean="0">
                <a:solidFill>
                  <a:schemeClr val="accent1">
                    <a:lumMod val="75000"/>
                  </a:schemeClr>
                </a:solidFill>
              </a:rPr>
              <a:t> </a:t>
            </a:r>
            <a:r>
              <a:rPr lang="en-US" altLang="tr-TR" sz="1800" dirty="0" err="1" smtClean="0">
                <a:solidFill>
                  <a:schemeClr val="accent1">
                    <a:lumMod val="75000"/>
                  </a:schemeClr>
                </a:solidFill>
              </a:rPr>
              <a:t>tekrarlaması</a:t>
            </a:r>
            <a:endParaRPr lang="en-US" altLang="tr-TR" sz="1800" dirty="0" smtClean="0">
              <a:solidFill>
                <a:schemeClr val="accent1">
                  <a:lumMod val="75000"/>
                </a:schemeClr>
              </a:solidFill>
            </a:endParaRP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tr-TR" altLang="tr-TR" sz="2400" u="sng" dirty="0" smtClean="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400" u="sng" dirty="0" err="1" smtClean="0">
                <a:solidFill>
                  <a:schemeClr val="accent1">
                    <a:lumMod val="75000"/>
                  </a:schemeClr>
                </a:solidFill>
              </a:rPr>
              <a:t>Kaçınarak</a:t>
            </a:r>
            <a:r>
              <a:rPr lang="en-US" altLang="tr-TR" sz="2400" u="sng" dirty="0" smtClean="0">
                <a:solidFill>
                  <a:schemeClr val="accent1">
                    <a:lumMod val="75000"/>
                  </a:schemeClr>
                </a:solidFill>
              </a:rPr>
              <a:t> </a:t>
            </a:r>
            <a:r>
              <a:rPr lang="en-US" altLang="tr-TR" sz="2400" u="sng" dirty="0" err="1" smtClean="0">
                <a:solidFill>
                  <a:schemeClr val="accent1">
                    <a:lumMod val="75000"/>
                  </a:schemeClr>
                </a:solidFill>
              </a:rPr>
              <a:t>başetme</a:t>
            </a:r>
            <a:endParaRPr lang="en-US" altLang="tr-TR" sz="2400" u="sng" dirty="0" smtClean="0">
              <a:solidFill>
                <a:schemeClr val="accent1">
                  <a:lumMod val="75000"/>
                </a:schemeClr>
              </a:solidFill>
            </a:endParaRP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200" dirty="0" err="1" smtClean="0">
                <a:solidFill>
                  <a:schemeClr val="accent1">
                    <a:lumMod val="75000"/>
                  </a:schemeClr>
                </a:solidFill>
              </a:rPr>
              <a:t>Cinselliğe</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karşı</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negatif</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tutum</a:t>
            </a:r>
            <a:endParaRPr lang="en-US" altLang="tr-TR" sz="2200" dirty="0" smtClean="0">
              <a:solidFill>
                <a:schemeClr val="accent1">
                  <a:lumMod val="75000"/>
                </a:schemeClr>
              </a:solidFill>
            </a:endParaRP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200" dirty="0" err="1" smtClean="0">
                <a:solidFill>
                  <a:schemeClr val="accent1">
                    <a:lumMod val="75000"/>
                  </a:schemeClr>
                </a:solidFill>
              </a:rPr>
              <a:t>İlişki</a:t>
            </a:r>
            <a:r>
              <a:rPr lang="en-US" altLang="tr-TR" sz="2200" dirty="0" smtClean="0">
                <a:solidFill>
                  <a:schemeClr val="accent1">
                    <a:lumMod val="75000"/>
                  </a:schemeClr>
                </a:solidFill>
              </a:rPr>
              <a:t> </a:t>
            </a:r>
            <a:r>
              <a:rPr lang="en-US" altLang="tr-TR" sz="2200" dirty="0" err="1" smtClean="0">
                <a:solidFill>
                  <a:schemeClr val="accent1">
                    <a:lumMod val="75000"/>
                  </a:schemeClr>
                </a:solidFill>
              </a:rPr>
              <a:t>inhibisyonu</a:t>
            </a:r>
            <a:endParaRPr lang="en-US" altLang="tr-TR" sz="2200" dirty="0" smtClean="0">
              <a:solidFill>
                <a:schemeClr val="accent1">
                  <a:lumMod val="75000"/>
                </a:schemeClr>
              </a:solidFill>
            </a:endParaRPr>
          </a:p>
        </p:txBody>
      </p:sp>
      <p:sp>
        <p:nvSpPr>
          <p:cNvPr id="29700" name="Text Box 3"/>
          <p:cNvSpPr txBox="1">
            <a:spLocks noChangeArrowheads="1"/>
          </p:cNvSpPr>
          <p:nvPr/>
        </p:nvSpPr>
        <p:spPr bwMode="auto">
          <a:xfrm>
            <a:off x="4343400" y="7086600"/>
            <a:ext cx="56451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pPr eaLnBrk="1"/>
            <a:r>
              <a:rPr lang="en-US" altLang="tr-TR" sz="1400" i="1">
                <a:solidFill>
                  <a:srgbClr val="000000"/>
                </a:solidFill>
                <a:ea typeface="DejaVu Sans" charset="0"/>
                <a:cs typeface="DejaVu Sans" charset="0"/>
              </a:rPr>
              <a:t>Merrill LL ve ark. Journal of Consulting and Clinical Psychology, 2003</a:t>
            </a:r>
          </a:p>
        </p:txBody>
      </p:sp>
      <p:sp>
        <p:nvSpPr>
          <p:cNvPr id="29701" name="AutoShape 4"/>
          <p:cNvSpPr>
            <a:spLocks noChangeArrowheads="1"/>
          </p:cNvSpPr>
          <p:nvPr/>
        </p:nvSpPr>
        <p:spPr bwMode="auto">
          <a:xfrm>
            <a:off x="5943600" y="3429000"/>
            <a:ext cx="3886200" cy="2971800"/>
          </a:xfrm>
          <a:prstGeom prst="flowChartDocument">
            <a:avLst/>
          </a:prstGeom>
          <a:solidFill>
            <a:srgbClr val="E6E6E6"/>
          </a:solidFill>
          <a:ln w="9360">
            <a:solidFill>
              <a:srgbClr val="000000"/>
            </a:solidFill>
            <a:round/>
            <a:headEnd/>
            <a:tailEnd/>
          </a:ln>
          <a:effectLst>
            <a:outerShdw dist="152735" dir="2700000" algn="ctr" rotWithShape="0">
              <a:srgbClr val="808080"/>
            </a:outerShdw>
          </a:effectLst>
        </p:spPr>
        <p:txBody>
          <a:bodyPr wrap="none" lIns="90000" tIns="45000" rIns="90000" bIns="45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pPr algn="ctr" eaLnBrk="1"/>
            <a:r>
              <a:rPr lang="en-US" altLang="tr-TR" b="1" dirty="0">
                <a:solidFill>
                  <a:srgbClr val="C00000"/>
                </a:solidFill>
                <a:ea typeface="DejaVu Sans" charset="0"/>
                <a:cs typeface="DejaVu Sans" charset="0"/>
              </a:rPr>
              <a:t>ŞİDDETLİ CİNSEL İSTİSMAR</a:t>
            </a:r>
          </a:p>
          <a:p>
            <a:pPr algn="ctr" eaLnBrk="1">
              <a:buFont typeface="Wingdings" pitchFamily="2" charset="2"/>
              <a:buChar char=""/>
            </a:pPr>
            <a:r>
              <a:rPr lang="en-US" altLang="tr-TR" dirty="0" err="1">
                <a:solidFill>
                  <a:srgbClr val="C00000"/>
                </a:solidFill>
                <a:ea typeface="DejaVu Sans" charset="0"/>
                <a:cs typeface="DejaVu Sans" charset="0"/>
              </a:rPr>
              <a:t>Cinsel</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ilişkinin</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varlığı</a:t>
            </a:r>
            <a:endParaRPr lang="en-US" altLang="tr-TR" dirty="0">
              <a:solidFill>
                <a:srgbClr val="C00000"/>
              </a:solidFill>
              <a:ea typeface="DejaVu Sans" charset="0"/>
              <a:cs typeface="DejaVu Sans" charset="0"/>
            </a:endParaRPr>
          </a:p>
          <a:p>
            <a:pPr algn="ctr" eaLnBrk="1">
              <a:buFont typeface="Wingdings" pitchFamily="2" charset="2"/>
              <a:buChar char=""/>
            </a:pPr>
            <a:r>
              <a:rPr lang="en-US" altLang="tr-TR" dirty="0" err="1">
                <a:solidFill>
                  <a:srgbClr val="C00000"/>
                </a:solidFill>
                <a:ea typeface="DejaVu Sans" charset="0"/>
                <a:cs typeface="DejaVu Sans" charset="0"/>
              </a:rPr>
              <a:t>Zor</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kullanılmış</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olması</a:t>
            </a:r>
            <a:endParaRPr lang="en-US" altLang="tr-TR" dirty="0">
              <a:solidFill>
                <a:srgbClr val="C00000"/>
              </a:solidFill>
              <a:ea typeface="DejaVu Sans" charset="0"/>
              <a:cs typeface="DejaVu Sans" charset="0"/>
            </a:endParaRPr>
          </a:p>
          <a:p>
            <a:pPr algn="ctr" eaLnBrk="1">
              <a:buFont typeface="Wingdings" pitchFamily="2" charset="2"/>
              <a:buChar char=""/>
            </a:pPr>
            <a:r>
              <a:rPr lang="en-US" altLang="tr-TR" dirty="0">
                <a:solidFill>
                  <a:srgbClr val="C00000"/>
                </a:solidFill>
                <a:ea typeface="DejaVu Sans" charset="0"/>
                <a:cs typeface="DejaVu Sans" charset="0"/>
              </a:rPr>
              <a:t>Baba </a:t>
            </a:r>
            <a:r>
              <a:rPr lang="en-US" altLang="tr-TR" dirty="0" err="1">
                <a:solidFill>
                  <a:srgbClr val="C00000"/>
                </a:solidFill>
                <a:ea typeface="DejaVu Sans" charset="0"/>
                <a:cs typeface="DejaVu Sans" charset="0"/>
              </a:rPr>
              <a:t>figürü</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olan</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kişi</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tarafından</a:t>
            </a:r>
            <a:endParaRPr lang="en-US" altLang="tr-TR" dirty="0">
              <a:solidFill>
                <a:srgbClr val="C00000"/>
              </a:solidFill>
              <a:ea typeface="DejaVu Sans" charset="0"/>
              <a:cs typeface="DejaVu Sans" charset="0"/>
            </a:endParaRPr>
          </a:p>
          <a:p>
            <a:pPr algn="ctr" eaLnBrk="1"/>
            <a:r>
              <a:rPr lang="en-US" altLang="tr-TR" dirty="0" err="1">
                <a:solidFill>
                  <a:srgbClr val="C00000"/>
                </a:solidFill>
                <a:ea typeface="DejaVu Sans" charset="0"/>
                <a:cs typeface="DejaVu Sans" charset="0"/>
              </a:rPr>
              <a:t>taciz</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edilmiş</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olmak</a:t>
            </a:r>
            <a:endParaRPr lang="en-US" altLang="tr-TR" dirty="0">
              <a:solidFill>
                <a:srgbClr val="C00000"/>
              </a:solidFill>
              <a:ea typeface="DejaVu Sans" charset="0"/>
              <a:cs typeface="DejaVu Sans" charset="0"/>
            </a:endParaRPr>
          </a:p>
          <a:p>
            <a:pPr algn="ctr" eaLnBrk="1">
              <a:buFont typeface="Wingdings" pitchFamily="2" charset="2"/>
              <a:buChar char=""/>
            </a:pPr>
            <a:r>
              <a:rPr lang="en-US" altLang="tr-TR" dirty="0" err="1">
                <a:solidFill>
                  <a:srgbClr val="C00000"/>
                </a:solidFill>
                <a:ea typeface="DejaVu Sans" charset="0"/>
                <a:cs typeface="DejaVu Sans" charset="0"/>
              </a:rPr>
              <a:t>Tacizci</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sayısının</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fazla</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olması</a:t>
            </a:r>
            <a:endParaRPr lang="en-US" altLang="tr-TR" dirty="0">
              <a:solidFill>
                <a:srgbClr val="C00000"/>
              </a:solidFill>
              <a:ea typeface="DejaVu Sans" charset="0"/>
              <a:cs typeface="DejaVu Sans" charset="0"/>
            </a:endParaRPr>
          </a:p>
          <a:p>
            <a:pPr algn="ctr" eaLnBrk="1">
              <a:buFont typeface="Wingdings" pitchFamily="2" charset="2"/>
              <a:buChar char=""/>
            </a:pPr>
            <a:r>
              <a:rPr lang="en-US" altLang="tr-TR" dirty="0" err="1">
                <a:solidFill>
                  <a:srgbClr val="C00000"/>
                </a:solidFill>
                <a:ea typeface="DejaVu Sans" charset="0"/>
                <a:cs typeface="DejaVu Sans" charset="0"/>
              </a:rPr>
              <a:t>Taciz</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sıklığının</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fazla</a:t>
            </a:r>
            <a:r>
              <a:rPr lang="en-US" altLang="tr-TR" dirty="0">
                <a:solidFill>
                  <a:srgbClr val="C00000"/>
                </a:solidFill>
                <a:ea typeface="DejaVu Sans" charset="0"/>
                <a:cs typeface="DejaVu Sans" charset="0"/>
              </a:rPr>
              <a:t> </a:t>
            </a:r>
            <a:r>
              <a:rPr lang="en-US" altLang="tr-TR" dirty="0" err="1">
                <a:solidFill>
                  <a:srgbClr val="C00000"/>
                </a:solidFill>
                <a:ea typeface="DejaVu Sans" charset="0"/>
                <a:cs typeface="DejaVu Sans" charset="0"/>
              </a:rPr>
              <a:t>olması</a:t>
            </a:r>
            <a:endParaRPr lang="en-US" altLang="tr-TR" dirty="0">
              <a:solidFill>
                <a:srgbClr val="C00000"/>
              </a:solidFill>
              <a:ea typeface="DejaVu Sans" charset="0"/>
              <a:cs typeface="DejaVu Sans" charset="0"/>
            </a:endParaRPr>
          </a:p>
        </p:txBody>
      </p:sp>
      <p:sp>
        <p:nvSpPr>
          <p:cNvPr id="8" name="Rectangle 1"/>
          <p:cNvSpPr>
            <a:spLocks noGrp="1" noChangeArrowheads="1"/>
          </p:cNvSpPr>
          <p:nvPr>
            <p:ph type="title"/>
          </p:nvPr>
        </p:nvSpPr>
        <p:spPr>
          <a:xfrm>
            <a:off x="503238" y="301625"/>
            <a:ext cx="9069387" cy="1263650"/>
          </a:xfrm>
        </p:spPr>
        <p:txBody>
          <a:bodyPr/>
          <a:lstStyle/>
          <a:p>
            <a:pPr>
              <a:lnSpc>
                <a:spcPct val="10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altLang="tr-TR" dirty="0" smtClean="0">
                <a:latin typeface="URW Gothic L" pitchFamily="32" charset="0"/>
              </a:rPr>
              <a:t>Çocuğun cinsel istismarı</a:t>
            </a:r>
          </a:p>
        </p:txBody>
      </p:sp>
    </p:spTree>
    <p:extLst>
      <p:ext uri="{BB962C8B-B14F-4D97-AF65-F5344CB8AC3E}">
        <p14:creationId xmlns:p14="http://schemas.microsoft.com/office/powerpoint/2010/main" val="1315772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Başlık 1" hidden="1"/>
          <p:cNvSpPr>
            <a:spLocks noGrp="1"/>
          </p:cNvSpPr>
          <p:nvPr>
            <p:ph type="title"/>
          </p:nvPr>
        </p:nvSpPr>
        <p:spPr/>
        <p:txBody>
          <a:bodyPr/>
          <a:lstStyle/>
          <a:p>
            <a:pPr>
              <a:lnSpc>
                <a:spcPct val="107000"/>
              </a:lnSpc>
              <a:tabLst>
                <a:tab pos="0" algn="l"/>
                <a:tab pos="457162" algn="l"/>
                <a:tab pos="914323" algn="l"/>
                <a:tab pos="1371485" algn="l"/>
                <a:tab pos="1828646" algn="l"/>
                <a:tab pos="2285807" algn="l"/>
                <a:tab pos="2742969" algn="l"/>
                <a:tab pos="3200131" algn="l"/>
                <a:tab pos="3657292" algn="l"/>
                <a:tab pos="4114454" algn="l"/>
                <a:tab pos="4571615" algn="l"/>
                <a:tab pos="5028776" algn="l"/>
                <a:tab pos="5485938" algn="l"/>
                <a:tab pos="5943100" algn="l"/>
                <a:tab pos="6400262" algn="l"/>
                <a:tab pos="6857423" algn="l"/>
                <a:tab pos="7314584" algn="l"/>
                <a:tab pos="7771746" algn="l"/>
                <a:tab pos="8228907" algn="l"/>
                <a:tab pos="8686069" algn="l"/>
                <a:tab pos="9143231" algn="l"/>
              </a:tabLst>
            </a:pPr>
            <a:r>
              <a:rPr lang="tr-TR" altLang="tr-TR" smtClean="0">
                <a:latin typeface="URW Gothic L" pitchFamily="32" charset="0"/>
              </a:rPr>
              <a:t>Çocuğun cinsel istismarı</a:t>
            </a:r>
          </a:p>
        </p:txBody>
      </p:sp>
      <p:pic>
        <p:nvPicPr>
          <p:cNvPr id="3" name="Resim 2"/>
          <p:cNvPicPr/>
          <p:nvPr/>
        </p:nvPicPr>
        <p:blipFill>
          <a:blip r:embed="rId2"/>
          <a:stretch>
            <a:fillRect/>
          </a:stretch>
        </p:blipFill>
        <p:spPr>
          <a:xfrm>
            <a:off x="0" y="0"/>
            <a:ext cx="10075863" cy="7562850"/>
          </a:xfrm>
          <a:prstGeom prst="rect">
            <a:avLst/>
          </a:prstGeom>
        </p:spPr>
      </p:pic>
    </p:spTree>
    <p:extLst>
      <p:ext uri="{BB962C8B-B14F-4D97-AF65-F5344CB8AC3E}">
        <p14:creationId xmlns:p14="http://schemas.microsoft.com/office/powerpoint/2010/main" val="151821799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body" idx="4294967295"/>
          </p:nvPr>
        </p:nvSpPr>
        <p:spPr>
          <a:xfrm>
            <a:off x="1230313" y="1955800"/>
            <a:ext cx="8102600" cy="4289425"/>
          </a:xfrm>
        </p:spPr>
        <p:txBody>
          <a:bodyPr/>
          <a:lstStyle/>
          <a:p>
            <a:pPr marL="511132" indent="-511132" eaLnBrk="1" hangingPunct="1">
              <a:lnSpc>
                <a:spcPct val="90000"/>
              </a:lnSpc>
              <a:spcBef>
                <a:spcPts val="60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400" dirty="0" smtClean="0"/>
              <a:t>İstismarı öğrenmek</a:t>
            </a:r>
            <a:endParaRPr lang="tr-TR" sz="2400" dirty="0"/>
          </a:p>
          <a:p>
            <a:pPr marL="1022995" lvl="1" indent="-503926" eaLnBrk="1" hangingPunct="1">
              <a:lnSpc>
                <a:spcPct val="90000"/>
              </a:lnSpc>
              <a:spcBef>
                <a:spcPts val="55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000" dirty="0"/>
              <a:t>Fiziksel</a:t>
            </a:r>
          </a:p>
          <a:p>
            <a:pPr marL="1022995" lvl="1" indent="-503926" eaLnBrk="1" hangingPunct="1">
              <a:lnSpc>
                <a:spcPct val="90000"/>
              </a:lnSpc>
              <a:spcBef>
                <a:spcPts val="55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000" dirty="0"/>
              <a:t>Cinsel</a:t>
            </a:r>
          </a:p>
          <a:p>
            <a:pPr marL="1022995" lvl="1" indent="-503926" eaLnBrk="1" hangingPunct="1">
              <a:lnSpc>
                <a:spcPct val="90000"/>
              </a:lnSpc>
              <a:spcBef>
                <a:spcPts val="55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000" dirty="0"/>
              <a:t>Duygusal</a:t>
            </a:r>
          </a:p>
          <a:p>
            <a:pPr marL="511132" indent="-511132" eaLnBrk="1" hangingPunct="1">
              <a:lnSpc>
                <a:spcPct val="90000"/>
              </a:lnSpc>
              <a:spcBef>
                <a:spcPts val="60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endParaRPr lang="tr-TR" sz="2400" dirty="0"/>
          </a:p>
          <a:p>
            <a:pPr marL="511132" indent="-511132" eaLnBrk="1" hangingPunct="1">
              <a:lnSpc>
                <a:spcPct val="90000"/>
              </a:lnSpc>
              <a:spcBef>
                <a:spcPts val="600"/>
              </a:spcBef>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400" dirty="0"/>
              <a:t>Suça karışma sıklığında artış</a:t>
            </a:r>
          </a:p>
          <a:p>
            <a:pPr marL="1022995" lvl="1" indent="-503926" eaLnBrk="1" hangingPunct="1">
              <a:lnSpc>
                <a:spcPct val="90000"/>
              </a:lnSpc>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000" dirty="0"/>
              <a:t>Çocuk ve ergen suçluluğu</a:t>
            </a:r>
          </a:p>
          <a:p>
            <a:pPr marL="1022995" lvl="1" indent="-503926" eaLnBrk="1" hangingPunct="1">
              <a:lnSpc>
                <a:spcPct val="90000"/>
              </a:lnSpc>
              <a:buClr>
                <a:schemeClr val="accent5">
                  <a:lumMod val="50000"/>
                </a:schemeClr>
              </a:buClr>
              <a:buSzPct val="65000"/>
              <a:buFont typeface="Wingdings" pitchFamily="2" charset="2"/>
              <a:buChar char="q"/>
              <a:tabLst>
                <a:tab pos="511132" algn="l"/>
                <a:tab pos="638121" algn="l"/>
                <a:tab pos="1141317" algn="l"/>
                <a:tab pos="1646099" algn="l"/>
                <a:tab pos="2149294" algn="l"/>
                <a:tab pos="2654077" algn="l"/>
                <a:tab pos="3157272" algn="l"/>
                <a:tab pos="3660467" algn="l"/>
                <a:tab pos="4165249" algn="l"/>
                <a:tab pos="4668445" algn="l"/>
                <a:tab pos="5173228" algn="l"/>
                <a:tab pos="5676423" algn="l"/>
                <a:tab pos="6181205" algn="l"/>
                <a:tab pos="6684400" algn="l"/>
                <a:tab pos="7187595" algn="l"/>
                <a:tab pos="7692377" algn="l"/>
                <a:tab pos="8195573" algn="l"/>
                <a:tab pos="8700356" algn="l"/>
                <a:tab pos="9203551" algn="l"/>
                <a:tab pos="9708333" algn="l"/>
                <a:tab pos="10211528" algn="l"/>
              </a:tabLst>
              <a:defRPr/>
            </a:pPr>
            <a:r>
              <a:rPr lang="tr-TR" sz="2000" dirty="0"/>
              <a:t>Erişkin suçluluğu</a:t>
            </a:r>
            <a:endParaRPr lang="tr-TR" sz="2600" dirty="0"/>
          </a:p>
        </p:txBody>
      </p:sp>
      <p:sp>
        <p:nvSpPr>
          <p:cNvPr id="5123" name="Rectangle 2"/>
          <p:cNvSpPr>
            <a:spLocks noGrp="1" noChangeArrowheads="1"/>
          </p:cNvSpPr>
          <p:nvPr>
            <p:ph type="title" idx="4294967295"/>
          </p:nvPr>
        </p:nvSpPr>
        <p:spPr>
          <a:xfrm>
            <a:off x="1308100" y="346075"/>
            <a:ext cx="8220075" cy="1243013"/>
          </a:xfrm>
        </p:spPr>
        <p:txBody>
          <a:bodyPr lIns="100776" tIns="50389" rIns="100776" bIns="50389"/>
          <a:lstStyle/>
          <a:p>
            <a:pPr eaLnBrk="1" hangingPunct="1">
              <a:tabLst>
                <a:tab pos="0" algn="l"/>
                <a:tab pos="503196" algn="l"/>
                <a:tab pos="1006390" algn="l"/>
                <a:tab pos="1511172" algn="l"/>
                <a:tab pos="2014369" algn="l"/>
                <a:tab pos="2519151" algn="l"/>
                <a:tab pos="3022346" algn="l"/>
                <a:tab pos="3527128" algn="l"/>
                <a:tab pos="4030323" algn="l"/>
                <a:tab pos="4533518" algn="l"/>
                <a:tab pos="5038301" algn="l"/>
                <a:tab pos="5541497" algn="l"/>
                <a:tab pos="6046279" algn="l"/>
                <a:tab pos="6549474" algn="l"/>
                <a:tab pos="7054256" algn="l"/>
                <a:tab pos="7557451" algn="l"/>
                <a:tab pos="8060647" algn="l"/>
                <a:tab pos="8565429" algn="l"/>
                <a:tab pos="9068625" algn="l"/>
                <a:tab pos="9573407" algn="l"/>
                <a:tab pos="10076602" algn="l"/>
              </a:tabLst>
              <a:defRPr/>
            </a:pPr>
            <a:r>
              <a:rPr lang="tr-TR" sz="3700" dirty="0"/>
              <a:t>Suçla ilişkili etkileri</a:t>
            </a:r>
          </a:p>
        </p:txBody>
      </p:sp>
      <p:pic>
        <p:nvPicPr>
          <p:cNvPr id="103426" name="Picture 2" descr="http://www.haberimport.com/d/news/18159.jpg"/>
          <p:cNvPicPr>
            <a:picLocks noChangeAspect="1" noChangeArrowheads="1"/>
          </p:cNvPicPr>
          <p:nvPr/>
        </p:nvPicPr>
        <p:blipFill>
          <a:blip r:embed="rId3" cstate="print"/>
          <a:srcRect/>
          <a:stretch>
            <a:fillRect/>
          </a:stretch>
        </p:blipFill>
        <p:spPr bwMode="auto">
          <a:xfrm>
            <a:off x="5902027" y="2125241"/>
            <a:ext cx="3396009" cy="2592288"/>
          </a:xfrm>
          <a:prstGeom prst="rect">
            <a:avLst/>
          </a:prstGeom>
          <a:noFill/>
        </p:spPr>
      </p:pic>
    </p:spTree>
    <p:extLst>
      <p:ext uri="{BB962C8B-B14F-4D97-AF65-F5344CB8AC3E}">
        <p14:creationId xmlns:p14="http://schemas.microsoft.com/office/powerpoint/2010/main" val="24280720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03238" y="346075"/>
            <a:ext cx="9069387" cy="117316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tr-TR" sz="3200" dirty="0" err="1" smtClean="0"/>
              <a:t>Fiziksel</a:t>
            </a:r>
            <a:r>
              <a:rPr lang="en-US" altLang="tr-TR" sz="3200" dirty="0" smtClean="0"/>
              <a:t> </a:t>
            </a:r>
            <a:r>
              <a:rPr lang="en-US" altLang="tr-TR" sz="3200" dirty="0" err="1" smtClean="0"/>
              <a:t>ve</a:t>
            </a:r>
            <a:r>
              <a:rPr lang="en-US" altLang="tr-TR" sz="3200" dirty="0" smtClean="0"/>
              <a:t> </a:t>
            </a:r>
            <a:r>
              <a:rPr lang="en-US" altLang="tr-TR" sz="3200" dirty="0" err="1" smtClean="0"/>
              <a:t>cinsel</a:t>
            </a:r>
            <a:r>
              <a:rPr lang="en-US" altLang="tr-TR" sz="3200" dirty="0" smtClean="0"/>
              <a:t> </a:t>
            </a:r>
            <a:r>
              <a:rPr lang="en-US" altLang="tr-TR" sz="3200" dirty="0" err="1" smtClean="0"/>
              <a:t>istismar</a:t>
            </a:r>
            <a:r>
              <a:rPr lang="en-US" altLang="tr-TR" sz="3200" dirty="0" smtClean="0"/>
              <a:t> – </a:t>
            </a:r>
            <a:r>
              <a:rPr lang="en-US" altLang="tr-TR" sz="3200" dirty="0" err="1" smtClean="0"/>
              <a:t>silah</a:t>
            </a:r>
            <a:r>
              <a:rPr lang="en-US" altLang="tr-TR" sz="3200" dirty="0" smtClean="0"/>
              <a:t> </a:t>
            </a:r>
            <a:r>
              <a:rPr lang="en-US" altLang="tr-TR" sz="3200" dirty="0" err="1" smtClean="0"/>
              <a:t>taşıma</a:t>
            </a:r>
            <a:r>
              <a:rPr lang="en-US" altLang="tr-TR" sz="3200" dirty="0" smtClean="0"/>
              <a:t> </a:t>
            </a:r>
            <a:r>
              <a:rPr lang="en-US" altLang="tr-TR" sz="3200" dirty="0" err="1" smtClean="0"/>
              <a:t>ilişkisi</a:t>
            </a:r>
            <a:endParaRPr lang="en-US" altLang="tr-TR" sz="3200" dirty="0" smtClean="0"/>
          </a:p>
        </p:txBody>
      </p:sp>
      <p:sp>
        <p:nvSpPr>
          <p:cNvPr id="31747" name="Rectangle 2"/>
          <p:cNvSpPr>
            <a:spLocks noGrp="1" noChangeArrowheads="1"/>
          </p:cNvSpPr>
          <p:nvPr>
            <p:ph idx="1"/>
          </p:nvPr>
        </p:nvSpPr>
        <p:spPr>
          <a:xfrm>
            <a:off x="717451" y="1765201"/>
            <a:ext cx="9069387" cy="5292824"/>
          </a:xfrm>
        </p:spPr>
        <p:txBody>
          <a:bodyPr>
            <a:noAutofit/>
          </a:bodyPr>
          <a:lstStyle/>
          <a:p>
            <a:pPr>
              <a:lnSpc>
                <a:spcPct val="15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Yüksek</a:t>
            </a:r>
            <a:r>
              <a:rPr lang="en-US" altLang="tr-TR" sz="2800" dirty="0" smtClean="0"/>
              <a:t> </a:t>
            </a:r>
            <a:r>
              <a:rPr lang="en-US" altLang="tr-TR" sz="2800" dirty="0" err="1" smtClean="0"/>
              <a:t>riskli</a:t>
            </a:r>
            <a:r>
              <a:rPr lang="en-US" altLang="tr-TR" sz="2800" dirty="0" smtClean="0"/>
              <a:t> 3487 </a:t>
            </a:r>
            <a:r>
              <a:rPr lang="en-US" altLang="tr-TR" sz="2800" dirty="0" err="1" smtClean="0"/>
              <a:t>ergen</a:t>
            </a:r>
            <a:endParaRPr lang="en-US" altLang="tr-TR" sz="2800" dirty="0" smtClean="0"/>
          </a:p>
          <a:p>
            <a:pPr lvl="1">
              <a:lnSpc>
                <a:spcPct val="15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400" dirty="0" err="1" smtClean="0"/>
              <a:t>Fiziksel</a:t>
            </a:r>
            <a:r>
              <a:rPr lang="en-US" altLang="tr-TR" sz="2400" dirty="0" smtClean="0"/>
              <a:t> </a:t>
            </a:r>
            <a:r>
              <a:rPr lang="en-US" altLang="tr-TR" sz="2400" dirty="0" err="1" smtClean="0"/>
              <a:t>istismar</a:t>
            </a:r>
            <a:r>
              <a:rPr lang="en-US" altLang="tr-TR" sz="2400" dirty="0" smtClean="0"/>
              <a:t> % 22.5</a:t>
            </a:r>
          </a:p>
          <a:p>
            <a:pPr lvl="1">
              <a:lnSpc>
                <a:spcPct val="15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400" dirty="0" err="1" smtClean="0"/>
              <a:t>Cinsel</a:t>
            </a:r>
            <a:r>
              <a:rPr lang="en-US" altLang="tr-TR" sz="2400" dirty="0" smtClean="0"/>
              <a:t> </a:t>
            </a:r>
            <a:r>
              <a:rPr lang="en-US" altLang="tr-TR" sz="2400" dirty="0" err="1" smtClean="0"/>
              <a:t>istismar</a:t>
            </a:r>
            <a:r>
              <a:rPr lang="en-US" altLang="tr-TR" sz="2400" dirty="0" smtClean="0"/>
              <a:t> % 9.2</a:t>
            </a:r>
          </a:p>
          <a:p>
            <a:pPr>
              <a:lnSpc>
                <a:spcPct val="15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Ateşli</a:t>
            </a:r>
            <a:r>
              <a:rPr lang="en-US" altLang="tr-TR" sz="2800" dirty="0" smtClean="0"/>
              <a:t> </a:t>
            </a:r>
            <a:r>
              <a:rPr lang="en-US" altLang="tr-TR" sz="2800" dirty="0" err="1" smtClean="0"/>
              <a:t>silah</a:t>
            </a:r>
            <a:r>
              <a:rPr lang="en-US" altLang="tr-TR" sz="2800" dirty="0" smtClean="0"/>
              <a:t> </a:t>
            </a:r>
            <a:r>
              <a:rPr lang="en-US" altLang="tr-TR" sz="2800" dirty="0" err="1" smtClean="0"/>
              <a:t>taşıyan</a:t>
            </a:r>
            <a:r>
              <a:rPr lang="en-US" altLang="tr-TR" sz="2800" dirty="0" smtClean="0"/>
              <a:t> </a:t>
            </a:r>
            <a:r>
              <a:rPr lang="en-US" altLang="tr-TR" sz="2800" dirty="0" err="1" smtClean="0"/>
              <a:t>kız</a:t>
            </a:r>
            <a:r>
              <a:rPr lang="en-US" altLang="tr-TR" sz="2800" dirty="0" smtClean="0"/>
              <a:t> </a:t>
            </a:r>
            <a:r>
              <a:rPr lang="en-US" altLang="tr-TR" sz="2800" dirty="0" err="1" smtClean="0"/>
              <a:t>ergenlerin</a:t>
            </a:r>
            <a:r>
              <a:rPr lang="en-US" altLang="tr-TR" sz="2800" dirty="0" smtClean="0"/>
              <a:t> % 25'i bu </a:t>
            </a:r>
            <a:r>
              <a:rPr lang="en-US" altLang="tr-TR" sz="2800" dirty="0" err="1" smtClean="0"/>
              <a:t>davranışını</a:t>
            </a:r>
            <a:r>
              <a:rPr lang="en-US" altLang="tr-TR" sz="2800" dirty="0" smtClean="0"/>
              <a:t> </a:t>
            </a:r>
            <a:r>
              <a:rPr lang="en-US" altLang="tr-TR" sz="2800" dirty="0" err="1" smtClean="0"/>
              <a:t>erken</a:t>
            </a:r>
            <a:r>
              <a:rPr lang="en-US" altLang="tr-TR" sz="2800" dirty="0" smtClean="0"/>
              <a:t> </a:t>
            </a:r>
            <a:r>
              <a:rPr lang="en-US" altLang="tr-TR" sz="2800" dirty="0" err="1" smtClean="0"/>
              <a:t>çocukluk</a:t>
            </a:r>
            <a:r>
              <a:rPr lang="en-US" altLang="tr-TR" sz="2800" dirty="0" smtClean="0"/>
              <a:t> </a:t>
            </a:r>
            <a:r>
              <a:rPr lang="en-US" altLang="tr-TR" sz="2800" dirty="0" err="1" smtClean="0"/>
              <a:t>döneminde</a:t>
            </a:r>
            <a:r>
              <a:rPr lang="en-US" altLang="tr-TR" sz="2800" dirty="0" smtClean="0"/>
              <a:t> </a:t>
            </a:r>
            <a:r>
              <a:rPr lang="en-US" altLang="tr-TR" sz="2800" dirty="0" err="1" smtClean="0"/>
              <a:t>uğradığı</a:t>
            </a:r>
            <a:r>
              <a:rPr lang="en-US" altLang="tr-TR" sz="2800" dirty="0" smtClean="0"/>
              <a:t> </a:t>
            </a:r>
            <a:r>
              <a:rPr lang="en-US" altLang="tr-TR" sz="2800" dirty="0" err="1" smtClean="0"/>
              <a:t>cinsel</a:t>
            </a:r>
            <a:r>
              <a:rPr lang="en-US" altLang="tr-TR" sz="2800" dirty="0" smtClean="0"/>
              <a:t> </a:t>
            </a:r>
            <a:r>
              <a:rPr lang="en-US" altLang="tr-TR" sz="2800" dirty="0" err="1" smtClean="0"/>
              <a:t>tacizle</a:t>
            </a:r>
            <a:r>
              <a:rPr lang="en-US" altLang="tr-TR" sz="2800" dirty="0" smtClean="0"/>
              <a:t> </a:t>
            </a:r>
            <a:r>
              <a:rPr lang="en-US" altLang="tr-TR" sz="2800" dirty="0" err="1" smtClean="0"/>
              <a:t>ilişkilendiriyor</a:t>
            </a:r>
            <a:r>
              <a:rPr lang="en-US" altLang="tr-TR" sz="2800" dirty="0" smtClean="0"/>
              <a:t> – </a:t>
            </a:r>
            <a:r>
              <a:rPr lang="en-US" altLang="tr-TR" sz="2800" dirty="0" err="1" smtClean="0"/>
              <a:t>kendini</a:t>
            </a:r>
            <a:r>
              <a:rPr lang="en-US" altLang="tr-TR" sz="2800" dirty="0" smtClean="0"/>
              <a:t> </a:t>
            </a:r>
            <a:r>
              <a:rPr lang="en-US" altLang="tr-TR" sz="2800" dirty="0" err="1" smtClean="0"/>
              <a:t>koruma</a:t>
            </a:r>
            <a:r>
              <a:rPr lang="en-US" altLang="tr-TR" sz="2800" dirty="0" smtClean="0"/>
              <a:t> </a:t>
            </a:r>
            <a:r>
              <a:rPr lang="en-US" altLang="tr-TR" sz="2800" dirty="0" err="1" smtClean="0"/>
              <a:t>amaçlı</a:t>
            </a:r>
            <a:endParaRPr lang="en-US" altLang="tr-TR" sz="2800" dirty="0" smtClean="0"/>
          </a:p>
          <a:p>
            <a:pPr>
              <a:lnSpc>
                <a:spcPct val="15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tr-TR" sz="2800" dirty="0" err="1" smtClean="0"/>
              <a:t>Fiziksel</a:t>
            </a:r>
            <a:r>
              <a:rPr lang="en-US" altLang="tr-TR" sz="2800" dirty="0" smtClean="0"/>
              <a:t> </a:t>
            </a:r>
            <a:r>
              <a:rPr lang="en-US" altLang="tr-TR" sz="2800" dirty="0" err="1" smtClean="0"/>
              <a:t>istismar</a:t>
            </a:r>
            <a:r>
              <a:rPr lang="en-US" altLang="tr-TR" sz="2800" dirty="0" smtClean="0"/>
              <a:t> </a:t>
            </a:r>
            <a:r>
              <a:rPr lang="en-US" altLang="tr-TR" sz="2800" dirty="0" err="1" smtClean="0"/>
              <a:t>öyküsü</a:t>
            </a:r>
            <a:r>
              <a:rPr lang="en-US" altLang="tr-TR" sz="2800" dirty="0" smtClean="0"/>
              <a:t> </a:t>
            </a:r>
            <a:r>
              <a:rPr lang="en-US" altLang="tr-TR" sz="2800" dirty="0" err="1" smtClean="0"/>
              <a:t>ile</a:t>
            </a:r>
            <a:r>
              <a:rPr lang="en-US" altLang="tr-TR" sz="2800" dirty="0" smtClean="0"/>
              <a:t> </a:t>
            </a:r>
            <a:r>
              <a:rPr lang="en-US" altLang="tr-TR" sz="2800" dirty="0" err="1" smtClean="0"/>
              <a:t>ateşli</a:t>
            </a:r>
            <a:r>
              <a:rPr lang="en-US" altLang="tr-TR" sz="2800" dirty="0" smtClean="0"/>
              <a:t> </a:t>
            </a:r>
            <a:r>
              <a:rPr lang="en-US" altLang="tr-TR" sz="2800" dirty="0" err="1" smtClean="0"/>
              <a:t>silah</a:t>
            </a:r>
            <a:r>
              <a:rPr lang="en-US" altLang="tr-TR" sz="2800" dirty="0" smtClean="0"/>
              <a:t> </a:t>
            </a:r>
            <a:r>
              <a:rPr lang="en-US" altLang="tr-TR" sz="2800" dirty="0" err="1" smtClean="0"/>
              <a:t>taşıma</a:t>
            </a:r>
            <a:r>
              <a:rPr lang="en-US" altLang="tr-TR" sz="2800" dirty="0" smtClean="0"/>
              <a:t> </a:t>
            </a:r>
            <a:r>
              <a:rPr lang="en-US" altLang="tr-TR" sz="2800" dirty="0" err="1" smtClean="0"/>
              <a:t>ilişkisi</a:t>
            </a:r>
            <a:r>
              <a:rPr lang="en-US" altLang="tr-TR" sz="2800" dirty="0" smtClean="0"/>
              <a:t> </a:t>
            </a:r>
            <a:r>
              <a:rPr lang="en-US" altLang="tr-TR" sz="2800" dirty="0" err="1" smtClean="0"/>
              <a:t>daha</a:t>
            </a:r>
            <a:r>
              <a:rPr lang="en-US" altLang="tr-TR" sz="2800" dirty="0" smtClean="0"/>
              <a:t> </a:t>
            </a:r>
            <a:r>
              <a:rPr lang="en-US" altLang="tr-TR" sz="2800" dirty="0" err="1" smtClean="0"/>
              <a:t>zayıf</a:t>
            </a:r>
            <a:r>
              <a:rPr lang="en-US" altLang="tr-TR" sz="2800" dirty="0" smtClean="0"/>
              <a:t>  </a:t>
            </a:r>
          </a:p>
        </p:txBody>
      </p:sp>
      <p:sp>
        <p:nvSpPr>
          <p:cNvPr id="31749" name="Text Box 4"/>
          <p:cNvSpPr txBox="1">
            <a:spLocks noChangeArrowheads="1"/>
          </p:cNvSpPr>
          <p:nvPr/>
        </p:nvSpPr>
        <p:spPr bwMode="auto">
          <a:xfrm>
            <a:off x="3524250" y="7058025"/>
            <a:ext cx="594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pPr algn="r" eaLnBrk="1"/>
            <a:r>
              <a:rPr lang="en-US" altLang="tr-TR" sz="1400" i="1">
                <a:solidFill>
                  <a:srgbClr val="000000"/>
                </a:solidFill>
                <a:ea typeface="DejaVu Sans" charset="0"/>
                <a:cs typeface="DejaVu Sans" charset="0"/>
              </a:rPr>
              <a:t>Leeb RT ve ark. Journal of Adolescent Health, 2007</a:t>
            </a:r>
          </a:p>
        </p:txBody>
      </p:sp>
    </p:spTree>
    <p:extLst>
      <p:ext uri="{BB962C8B-B14F-4D97-AF65-F5344CB8AC3E}">
        <p14:creationId xmlns:p14="http://schemas.microsoft.com/office/powerpoint/2010/main" val="298534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iziksel ve cinsel istismar – silah taşıma ilişkisi"/>
          <p:cNvSpPr txBox="1">
            <a:spLocks noGrp="1"/>
          </p:cNvSpPr>
          <p:nvPr>
            <p:ph type="title"/>
          </p:nvPr>
        </p:nvSpPr>
        <p:spPr>
          <a:xfrm>
            <a:off x="645443" y="613073"/>
            <a:ext cx="9068277" cy="1176443"/>
          </a:xfrm>
          <a:prstGeom prst="rect">
            <a:avLst/>
          </a:prstGeom>
        </p:spPr>
        <p:txBody>
          <a:bodyPr>
            <a:normAutofit fontScale="90000"/>
          </a:bodyPr>
          <a:lstStyle>
            <a:lvl1pPr>
              <a:tabLst>
                <a:tab pos="571500" algn="l"/>
                <a:tab pos="1168400" algn="l"/>
                <a:tab pos="1739900" algn="l"/>
                <a:tab pos="2336800" algn="l"/>
                <a:tab pos="2933700" algn="l"/>
                <a:tab pos="3517900" algn="l"/>
                <a:tab pos="4114800" algn="l"/>
                <a:tab pos="4711700" algn="l"/>
                <a:tab pos="5283200" algn="l"/>
                <a:tab pos="5880100" algn="l"/>
                <a:tab pos="6477000" algn="l"/>
                <a:tab pos="7061200" algn="l"/>
                <a:tab pos="7658100" algn="l"/>
                <a:tab pos="8242300" algn="l"/>
                <a:tab pos="8826500" algn="l"/>
                <a:tab pos="9423400" algn="l"/>
                <a:tab pos="10020300" algn="l"/>
                <a:tab pos="10591800" algn="l"/>
                <a:tab pos="11188700" algn="l"/>
                <a:tab pos="11785600" algn="l"/>
              </a:tabLst>
              <a:defRPr sz="4000"/>
            </a:lvl1pPr>
          </a:lstStyle>
          <a:p>
            <a:r>
              <a:rPr dirty="0" err="1"/>
              <a:t>Fiziksel</a:t>
            </a:r>
            <a:r>
              <a:rPr dirty="0"/>
              <a:t> </a:t>
            </a:r>
            <a:r>
              <a:rPr dirty="0" err="1"/>
              <a:t>ve</a:t>
            </a:r>
            <a:r>
              <a:rPr dirty="0"/>
              <a:t> </a:t>
            </a:r>
            <a:r>
              <a:rPr dirty="0" err="1"/>
              <a:t>cinsel</a:t>
            </a:r>
            <a:r>
              <a:rPr dirty="0"/>
              <a:t> </a:t>
            </a:r>
            <a:r>
              <a:rPr dirty="0" err="1"/>
              <a:t>istismar</a:t>
            </a:r>
            <a:r>
              <a:rPr dirty="0"/>
              <a:t> – </a:t>
            </a:r>
            <a:r>
              <a:rPr dirty="0" err="1"/>
              <a:t>silah</a:t>
            </a:r>
            <a:r>
              <a:rPr dirty="0"/>
              <a:t> </a:t>
            </a:r>
            <a:r>
              <a:rPr dirty="0" err="1"/>
              <a:t>taşıma</a:t>
            </a:r>
            <a:r>
              <a:rPr dirty="0"/>
              <a:t> </a:t>
            </a:r>
            <a:r>
              <a:rPr dirty="0" err="1"/>
              <a:t>ilişkisi</a:t>
            </a:r>
            <a:endParaRPr dirty="0"/>
          </a:p>
        </p:txBody>
      </p:sp>
      <p:sp>
        <p:nvSpPr>
          <p:cNvPr id="252" name="12 yaşlarında 797 çocuk…"/>
          <p:cNvSpPr txBox="1">
            <a:spLocks noGrp="1"/>
          </p:cNvSpPr>
          <p:nvPr>
            <p:ph type="body" idx="1"/>
          </p:nvPr>
        </p:nvSpPr>
        <p:spPr>
          <a:xfrm>
            <a:off x="393589" y="1909217"/>
            <a:ext cx="9288686" cy="4855989"/>
          </a:xfrm>
          <a:prstGeom prst="rect">
            <a:avLst/>
          </a:prstGeom>
        </p:spPr>
        <p:txBody>
          <a:bodyPr>
            <a:normAutofit fontScale="92500" lnSpcReduction="20000"/>
          </a:bodyPr>
          <a:lstStyle/>
          <a:p>
            <a:pPr marL="324114" indent="-324114" defTabSz="402951">
              <a:lnSpc>
                <a:spcPct val="150000"/>
              </a:lnSpc>
              <a:spcBef>
                <a:spcPts val="1627"/>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600" dirty="0"/>
              <a:t>12 </a:t>
            </a:r>
            <a:r>
              <a:rPr sz="2600" dirty="0" err="1"/>
              <a:t>yaşlarında</a:t>
            </a:r>
            <a:r>
              <a:rPr sz="2600" dirty="0"/>
              <a:t> 797 </a:t>
            </a:r>
            <a:r>
              <a:rPr sz="2600" dirty="0" err="1"/>
              <a:t>çocuk</a:t>
            </a:r>
            <a:endParaRPr sz="2600" dirty="0"/>
          </a:p>
          <a:p>
            <a:pPr marL="648227" lvl="1" indent="-324114" defTabSz="402951">
              <a:lnSpc>
                <a:spcPct val="150000"/>
              </a:lnSpc>
              <a:spcBef>
                <a:spcPts val="620"/>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Fiziksel</a:t>
            </a:r>
            <a:r>
              <a:rPr sz="2400" dirty="0"/>
              <a:t> </a:t>
            </a:r>
            <a:r>
              <a:rPr sz="2400" dirty="0" err="1"/>
              <a:t>istismar</a:t>
            </a:r>
            <a:r>
              <a:rPr sz="2400" dirty="0"/>
              <a:t> % 21.8</a:t>
            </a:r>
            <a:endParaRPr sz="2000" dirty="0"/>
          </a:p>
          <a:p>
            <a:pPr marL="972341" lvl="2" indent="-32411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Ateşli</a:t>
            </a:r>
            <a:r>
              <a:rPr sz="2400" dirty="0"/>
              <a:t> </a:t>
            </a:r>
            <a:r>
              <a:rPr sz="2400" dirty="0" err="1"/>
              <a:t>silah</a:t>
            </a:r>
            <a:r>
              <a:rPr sz="2400" dirty="0"/>
              <a:t> </a:t>
            </a:r>
            <a:r>
              <a:rPr sz="2400" dirty="0" err="1"/>
              <a:t>taşıma</a:t>
            </a:r>
            <a:r>
              <a:rPr sz="2400" dirty="0"/>
              <a:t> % 13.2 (</a:t>
            </a:r>
            <a:r>
              <a:rPr sz="2400" dirty="0" err="1"/>
              <a:t>Diğer</a:t>
            </a:r>
            <a:r>
              <a:rPr sz="2400" dirty="0"/>
              <a:t> </a:t>
            </a:r>
            <a:r>
              <a:rPr sz="2400" dirty="0" err="1"/>
              <a:t>çocuklarda</a:t>
            </a:r>
            <a:r>
              <a:rPr sz="2400" dirty="0"/>
              <a:t> % 4.6)</a:t>
            </a:r>
            <a:r>
              <a:rPr sz="2400" dirty="0">
                <a:latin typeface="Arial"/>
                <a:ea typeface="Arial"/>
                <a:cs typeface="Arial"/>
                <a:sym typeface="Arial"/>
              </a:rPr>
              <a:t>‏</a:t>
            </a:r>
            <a:endParaRPr sz="1800" dirty="0"/>
          </a:p>
          <a:p>
            <a:pPr marL="648227" lvl="1" indent="-324114" defTabSz="402951">
              <a:lnSpc>
                <a:spcPct val="150000"/>
              </a:lnSpc>
              <a:spcBef>
                <a:spcPts val="620"/>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Cinsel</a:t>
            </a:r>
            <a:r>
              <a:rPr sz="2400" dirty="0"/>
              <a:t> </a:t>
            </a:r>
            <a:r>
              <a:rPr sz="2400" dirty="0" err="1"/>
              <a:t>istismar</a:t>
            </a:r>
            <a:r>
              <a:rPr sz="2400" dirty="0"/>
              <a:t> % 15.1</a:t>
            </a:r>
            <a:endParaRPr sz="2000" dirty="0"/>
          </a:p>
          <a:p>
            <a:pPr marL="972341" lvl="2" indent="-32411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Ateşli</a:t>
            </a:r>
            <a:r>
              <a:rPr sz="2400" dirty="0"/>
              <a:t> </a:t>
            </a:r>
            <a:r>
              <a:rPr sz="2400" dirty="0" err="1"/>
              <a:t>silah</a:t>
            </a:r>
            <a:r>
              <a:rPr sz="2400" dirty="0"/>
              <a:t> </a:t>
            </a:r>
            <a:r>
              <a:rPr sz="2400" dirty="0" err="1"/>
              <a:t>taşıma</a:t>
            </a:r>
            <a:r>
              <a:rPr sz="2400" dirty="0"/>
              <a:t> % 16.7 (</a:t>
            </a:r>
            <a:r>
              <a:rPr sz="2400" dirty="0" err="1"/>
              <a:t>Diğer</a:t>
            </a:r>
            <a:r>
              <a:rPr sz="2400" dirty="0"/>
              <a:t> </a:t>
            </a:r>
            <a:r>
              <a:rPr sz="2400" dirty="0" err="1"/>
              <a:t>çocuklarda</a:t>
            </a:r>
            <a:r>
              <a:rPr sz="2400" dirty="0"/>
              <a:t> % 4.7)</a:t>
            </a:r>
            <a:r>
              <a:rPr sz="2400" dirty="0">
                <a:latin typeface="Arial"/>
                <a:ea typeface="Arial"/>
                <a:cs typeface="Arial"/>
                <a:sym typeface="Arial"/>
              </a:rPr>
              <a:t>‏</a:t>
            </a:r>
            <a:endParaRPr sz="1800" dirty="0"/>
          </a:p>
          <a:p>
            <a:pPr marL="619757" lvl="1" indent="-29564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Erkek</a:t>
            </a:r>
            <a:r>
              <a:rPr sz="2400" dirty="0"/>
              <a:t> </a:t>
            </a:r>
            <a:r>
              <a:rPr sz="2400" dirty="0" err="1"/>
              <a:t>çocuklarda</a:t>
            </a:r>
            <a:r>
              <a:rPr sz="2400" dirty="0"/>
              <a:t> </a:t>
            </a:r>
            <a:r>
              <a:rPr sz="2400" dirty="0" err="1"/>
              <a:t>ateşli</a:t>
            </a:r>
            <a:r>
              <a:rPr sz="2400" dirty="0"/>
              <a:t> </a:t>
            </a:r>
            <a:r>
              <a:rPr sz="2400" dirty="0" err="1"/>
              <a:t>silah</a:t>
            </a:r>
            <a:r>
              <a:rPr sz="2400" dirty="0"/>
              <a:t> </a:t>
            </a:r>
            <a:r>
              <a:rPr sz="2400" dirty="0" err="1"/>
              <a:t>taşıma</a:t>
            </a:r>
            <a:r>
              <a:rPr sz="2400" dirty="0"/>
              <a:t> </a:t>
            </a:r>
            <a:r>
              <a:rPr sz="2400" dirty="0" err="1"/>
              <a:t>sıklığı</a:t>
            </a:r>
            <a:r>
              <a:rPr sz="2400" dirty="0"/>
              <a:t> 8 </a:t>
            </a:r>
            <a:r>
              <a:rPr sz="2400" dirty="0" err="1"/>
              <a:t>kat</a:t>
            </a:r>
            <a:r>
              <a:rPr sz="2400" dirty="0"/>
              <a:t> </a:t>
            </a:r>
            <a:r>
              <a:rPr sz="2400" dirty="0" err="1"/>
              <a:t>daha</a:t>
            </a:r>
            <a:r>
              <a:rPr sz="2400" dirty="0"/>
              <a:t> </a:t>
            </a:r>
            <a:r>
              <a:rPr sz="2400" dirty="0" err="1"/>
              <a:t>fazla</a:t>
            </a:r>
            <a:endParaRPr sz="2000" dirty="0"/>
          </a:p>
          <a:p>
            <a:pPr marL="619757" lvl="1" indent="-29564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Kendi</a:t>
            </a:r>
            <a:r>
              <a:rPr sz="2400" dirty="0"/>
              <a:t> </a:t>
            </a:r>
            <a:r>
              <a:rPr sz="2400" dirty="0" err="1"/>
              <a:t>güvenliğini</a:t>
            </a:r>
            <a:r>
              <a:rPr sz="2400" dirty="0"/>
              <a:t> </a:t>
            </a:r>
            <a:r>
              <a:rPr sz="2400" dirty="0" err="1"/>
              <a:t>sağlamak</a:t>
            </a:r>
            <a:r>
              <a:rPr sz="2400" dirty="0"/>
              <a:t> </a:t>
            </a:r>
            <a:r>
              <a:rPr sz="2400" dirty="0" err="1"/>
              <a:t>için</a:t>
            </a:r>
            <a:r>
              <a:rPr sz="2400" dirty="0"/>
              <a:t> </a:t>
            </a:r>
            <a:r>
              <a:rPr sz="2400" dirty="0" err="1"/>
              <a:t>silah</a:t>
            </a:r>
            <a:r>
              <a:rPr sz="2400" dirty="0"/>
              <a:t> </a:t>
            </a:r>
            <a:r>
              <a:rPr sz="2400" dirty="0" err="1"/>
              <a:t>taşıdığını</a:t>
            </a:r>
            <a:r>
              <a:rPr sz="2400" dirty="0"/>
              <a:t> </a:t>
            </a:r>
            <a:r>
              <a:rPr sz="2400" dirty="0" err="1"/>
              <a:t>ifade</a:t>
            </a:r>
            <a:r>
              <a:rPr sz="2400" dirty="0"/>
              <a:t> </a:t>
            </a:r>
            <a:r>
              <a:rPr sz="2400" dirty="0" err="1"/>
              <a:t>edenler</a:t>
            </a:r>
            <a:endParaRPr sz="2000" dirty="0"/>
          </a:p>
          <a:p>
            <a:pPr marL="972341" lvl="2" indent="-32411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Fiziksel</a:t>
            </a:r>
            <a:r>
              <a:rPr sz="2400" dirty="0"/>
              <a:t> </a:t>
            </a:r>
            <a:r>
              <a:rPr sz="2400" dirty="0" err="1"/>
              <a:t>istismara</a:t>
            </a:r>
            <a:r>
              <a:rPr sz="2400" dirty="0"/>
              <a:t> </a:t>
            </a:r>
            <a:r>
              <a:rPr sz="2400" dirty="0" err="1"/>
              <a:t>uğrayanlarda</a:t>
            </a:r>
            <a:r>
              <a:rPr sz="2400" dirty="0"/>
              <a:t> 2.7 </a:t>
            </a:r>
            <a:r>
              <a:rPr sz="2400" dirty="0" err="1"/>
              <a:t>kat</a:t>
            </a:r>
            <a:endParaRPr sz="1800" dirty="0"/>
          </a:p>
          <a:p>
            <a:pPr marL="972341" lvl="2" indent="-324114" defTabSz="402951">
              <a:lnSpc>
                <a:spcPct val="150000"/>
              </a:lnSpc>
              <a:spcBef>
                <a:spcPts val="543"/>
              </a:spcBef>
              <a:tabLst>
                <a:tab pos="393700" algn="l"/>
                <a:tab pos="807085" algn="l"/>
                <a:tab pos="1200785" algn="l"/>
                <a:tab pos="1614170" algn="l"/>
                <a:tab pos="2027555" algn="l"/>
                <a:tab pos="2421255" algn="l"/>
                <a:tab pos="2834640" algn="l"/>
                <a:tab pos="3248025" algn="l"/>
                <a:tab pos="3641725" algn="l"/>
                <a:tab pos="4055110" algn="l"/>
                <a:tab pos="4468495" algn="l"/>
                <a:tab pos="4862195" algn="l"/>
                <a:tab pos="5275580" algn="l"/>
                <a:tab pos="5688965" algn="l"/>
                <a:tab pos="6082665" algn="l"/>
                <a:tab pos="6496050" algn="l"/>
                <a:tab pos="6899593" algn="l"/>
                <a:tab pos="7312978" algn="l"/>
                <a:tab pos="7716520" algn="l"/>
                <a:tab pos="8120063" algn="l"/>
                <a:tab pos="8366125" algn="l"/>
              </a:tabLst>
              <a:defRPr sz="3204"/>
            </a:pPr>
            <a:r>
              <a:rPr sz="2400" dirty="0" err="1"/>
              <a:t>Cinsel</a:t>
            </a:r>
            <a:r>
              <a:rPr sz="2400" dirty="0"/>
              <a:t> </a:t>
            </a:r>
            <a:r>
              <a:rPr sz="2400" dirty="0" err="1"/>
              <a:t>istismara</a:t>
            </a:r>
            <a:r>
              <a:rPr sz="2400" dirty="0"/>
              <a:t> </a:t>
            </a:r>
            <a:r>
              <a:rPr sz="2400" dirty="0" err="1"/>
              <a:t>uğrayanlarda</a:t>
            </a:r>
            <a:r>
              <a:rPr sz="2400" dirty="0"/>
              <a:t> 4.2 </a:t>
            </a:r>
            <a:r>
              <a:rPr sz="2400" dirty="0" err="1"/>
              <a:t>kat</a:t>
            </a:r>
            <a:r>
              <a:rPr sz="2400" dirty="0"/>
              <a:t> </a:t>
            </a:r>
          </a:p>
        </p:txBody>
      </p:sp>
      <p:sp>
        <p:nvSpPr>
          <p:cNvPr id="253" name="Lewis T ve ark. Child Maltreatment, 2007"/>
          <p:cNvSpPr txBox="1"/>
          <p:nvPr/>
        </p:nvSpPr>
        <p:spPr>
          <a:xfrm>
            <a:off x="4114800" y="7073142"/>
            <a:ext cx="5943600" cy="306316"/>
          </a:xfrm>
          <a:prstGeom prst="rect">
            <a:avLst/>
          </a:prstGeom>
          <a:ln w="12700">
            <a:miter lim="400000"/>
          </a:ln>
          <a:extLst>
            <a:ext uri="{C572A759-6A51-4108-AA02-DFA0A04FC94B}">
              <ma14:wrappingTextBoxFlag xmlns:ma14="http://schemas.microsoft.com/office/mac/drawingml/2011/main" xmlns="" val="1"/>
            </a:ext>
          </a:extLst>
        </p:spPr>
        <p:txBody>
          <a:bodyPr lIns="44997" tIns="44997" rIns="44997" bIns="44997" anchor="ctr">
            <a:spAutoFit/>
          </a:bodyPr>
          <a:lstStyle>
            <a:lvl1pPr>
              <a:tabLst>
                <a:tab pos="647700" algn="l"/>
                <a:tab pos="1295400" algn="l"/>
                <a:tab pos="1943100" algn="l"/>
                <a:tab pos="2590800" algn="l"/>
                <a:tab pos="3251200" algn="l"/>
                <a:tab pos="3898900" algn="l"/>
                <a:tab pos="4546600" algn="l"/>
                <a:tab pos="5194300" algn="l"/>
                <a:tab pos="5842000" algn="l"/>
                <a:tab pos="6502400" algn="l"/>
                <a:tab pos="7150100" algn="l"/>
                <a:tab pos="7797800" algn="l"/>
                <a:tab pos="8445500" algn="l"/>
                <a:tab pos="9093200" algn="l"/>
                <a:tab pos="9753600" algn="l"/>
                <a:tab pos="10401300" algn="l"/>
                <a:tab pos="11049000" algn="l"/>
                <a:tab pos="11696700" algn="l"/>
                <a:tab pos="12344400" algn="l"/>
                <a:tab pos="13004800" algn="l"/>
              </a:tabLst>
              <a:defRPr sz="1800">
                <a:latin typeface="Arial"/>
                <a:ea typeface="Arial"/>
                <a:cs typeface="Arial"/>
                <a:sym typeface="Arial"/>
              </a:defRPr>
            </a:lvl1pPr>
          </a:lstStyle>
          <a:p>
            <a:r>
              <a:rPr sz="1400" dirty="0"/>
              <a:t>Lewis T </a:t>
            </a:r>
            <a:r>
              <a:rPr sz="1400" dirty="0" err="1"/>
              <a:t>ve</a:t>
            </a:r>
            <a:r>
              <a:rPr sz="1400" dirty="0"/>
              <a:t> ark. Child Maltreatment, 2007</a:t>
            </a:r>
          </a:p>
        </p:txBody>
      </p:sp>
      <p:sp>
        <p:nvSpPr>
          <p:cNvPr id="254" name="Şekil"/>
          <p:cNvSpPr/>
          <p:nvPr/>
        </p:nvSpPr>
        <p:spPr>
          <a:xfrm>
            <a:off x="7315200" y="5676203"/>
            <a:ext cx="228601" cy="457201"/>
          </a:xfrm>
          <a:custGeom>
            <a:avLst/>
            <a:gdLst/>
            <a:ahLst/>
            <a:cxnLst>
              <a:cxn ang="0">
                <a:pos x="wd2" y="hd2"/>
              </a:cxn>
              <a:cxn ang="5400000">
                <a:pos x="wd2" y="hd2"/>
              </a:cxn>
              <a:cxn ang="10800000">
                <a:pos x="wd2" y="hd2"/>
              </a:cxn>
              <a:cxn ang="16200000">
                <a:pos x="wd2" y="hd2"/>
              </a:cxn>
            </a:cxnLst>
            <a:rect l="0" t="0" r="r" b="b"/>
            <a:pathLst>
              <a:path w="21600" h="21600" extrusionOk="0">
                <a:moveTo>
                  <a:pt x="0" y="5404"/>
                </a:moveTo>
                <a:lnTo>
                  <a:pt x="10800" y="0"/>
                </a:lnTo>
                <a:lnTo>
                  <a:pt x="21600" y="5404"/>
                </a:lnTo>
                <a:lnTo>
                  <a:pt x="16200" y="5404"/>
                </a:lnTo>
                <a:lnTo>
                  <a:pt x="16200" y="21600"/>
                </a:lnTo>
                <a:lnTo>
                  <a:pt x="5400" y="21600"/>
                </a:lnTo>
                <a:lnTo>
                  <a:pt x="5400" y="5404"/>
                </a:lnTo>
                <a:close/>
              </a:path>
            </a:pathLst>
          </a:custGeom>
          <a:solidFill>
            <a:srgbClr val="000000"/>
          </a:solidFill>
          <a:ln w="12700">
            <a:solidFill>
              <a:srgbClr val="000000"/>
            </a:solidFill>
          </a:ln>
        </p:spPr>
        <p:txBody>
          <a:bodyPr lIns="39370" tIns="39370" rIns="39370" bIns="39370" anchor="ctr"/>
          <a:lstStyle/>
          <a:p>
            <a:pPr>
              <a:defRPr sz="3200">
                <a:solidFill>
                  <a:srgbClr val="FFFFFF"/>
                </a:solidFill>
                <a:effectLst>
                  <a:outerShdw blurRad="25400" dist="33948" dir="2700000" rotWithShape="0">
                    <a:srgbClr val="3B3936"/>
                  </a:outerShdw>
                </a:effectLst>
              </a:defRPr>
            </a:pPr>
            <a:endParaRPr/>
          </a:p>
        </p:txBody>
      </p:sp>
      <p:sp>
        <p:nvSpPr>
          <p:cNvPr id="255" name="Şekil"/>
          <p:cNvSpPr/>
          <p:nvPr/>
        </p:nvSpPr>
        <p:spPr>
          <a:xfrm>
            <a:off x="6972300" y="6148434"/>
            <a:ext cx="228601" cy="457201"/>
          </a:xfrm>
          <a:custGeom>
            <a:avLst/>
            <a:gdLst/>
            <a:ahLst/>
            <a:cxnLst>
              <a:cxn ang="0">
                <a:pos x="wd2" y="hd2"/>
              </a:cxn>
              <a:cxn ang="5400000">
                <a:pos x="wd2" y="hd2"/>
              </a:cxn>
              <a:cxn ang="10800000">
                <a:pos x="wd2" y="hd2"/>
              </a:cxn>
              <a:cxn ang="16200000">
                <a:pos x="wd2" y="hd2"/>
              </a:cxn>
            </a:cxnLst>
            <a:rect l="0" t="0" r="r" b="b"/>
            <a:pathLst>
              <a:path w="21600" h="21600" extrusionOk="0">
                <a:moveTo>
                  <a:pt x="0" y="5404"/>
                </a:moveTo>
                <a:lnTo>
                  <a:pt x="10800" y="0"/>
                </a:lnTo>
                <a:lnTo>
                  <a:pt x="21600" y="5404"/>
                </a:lnTo>
                <a:lnTo>
                  <a:pt x="16200" y="5404"/>
                </a:lnTo>
                <a:lnTo>
                  <a:pt x="16200" y="21600"/>
                </a:lnTo>
                <a:lnTo>
                  <a:pt x="5400" y="21600"/>
                </a:lnTo>
                <a:lnTo>
                  <a:pt x="5400" y="5404"/>
                </a:lnTo>
                <a:close/>
              </a:path>
            </a:pathLst>
          </a:custGeom>
          <a:solidFill>
            <a:srgbClr val="000000"/>
          </a:solidFill>
          <a:ln w="12700">
            <a:solidFill>
              <a:srgbClr val="000000"/>
            </a:solidFill>
          </a:ln>
        </p:spPr>
        <p:txBody>
          <a:bodyPr lIns="39370" tIns="39370" rIns="39370" bIns="39370" anchor="ctr"/>
          <a:lstStyle/>
          <a:p>
            <a:pPr>
              <a:defRPr sz="3200">
                <a:solidFill>
                  <a:srgbClr val="FFFFFF"/>
                </a:solidFill>
                <a:effectLst>
                  <a:outerShdw blurRad="25400" dist="33948" dir="2700000" rotWithShape="0">
                    <a:srgbClr val="3B3936"/>
                  </a:outerShdw>
                </a:effectLst>
              </a:defRPr>
            </a:pPr>
            <a:endParaRPr/>
          </a:p>
        </p:txBody>
      </p:sp>
    </p:spTree>
    <p:extLst>
      <p:ext uri="{BB962C8B-B14F-4D97-AF65-F5344CB8AC3E}">
        <p14:creationId xmlns:p14="http://schemas.microsoft.com/office/powerpoint/2010/main" val="42570514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İstismar - suç - okul başarısı ilişkisi"/>
          <p:cNvSpPr txBox="1">
            <a:spLocks noGrp="1"/>
          </p:cNvSpPr>
          <p:nvPr>
            <p:ph type="title"/>
          </p:nvPr>
        </p:nvSpPr>
        <p:spPr>
          <a:prstGeom prst="rect">
            <a:avLst/>
          </a:prstGeom>
        </p:spPr>
        <p:txBody>
          <a:bodyPr>
            <a:normAutofit fontScale="90000"/>
          </a:bodyPr>
          <a:lstStyle>
            <a:lvl1pPr>
              <a:tabLst>
                <a:tab pos="571500" algn="l"/>
                <a:tab pos="1168400" algn="l"/>
                <a:tab pos="1739900" algn="l"/>
                <a:tab pos="2336800" algn="l"/>
                <a:tab pos="2933700" algn="l"/>
                <a:tab pos="3517900" algn="l"/>
                <a:tab pos="4114800" algn="l"/>
                <a:tab pos="4711700" algn="l"/>
                <a:tab pos="5283200" algn="l"/>
                <a:tab pos="5880100" algn="l"/>
                <a:tab pos="6477000" algn="l"/>
                <a:tab pos="7061200" algn="l"/>
                <a:tab pos="7658100" algn="l"/>
                <a:tab pos="8242300" algn="l"/>
                <a:tab pos="8826500" algn="l"/>
                <a:tab pos="9423400" algn="l"/>
                <a:tab pos="10020300" algn="l"/>
                <a:tab pos="10591800" algn="l"/>
                <a:tab pos="11188700" algn="l"/>
                <a:tab pos="11785600" algn="l"/>
              </a:tabLst>
              <a:defRPr sz="4600"/>
            </a:lvl1pPr>
          </a:lstStyle>
          <a:p>
            <a:r>
              <a:t>İstismar - suç - okul başarısı ilişkisi</a:t>
            </a:r>
          </a:p>
        </p:txBody>
      </p:sp>
      <p:sp>
        <p:nvSpPr>
          <p:cNvPr id="258" name="Fiziksel istismar ya da ihmal edilen 522 öğrenci…"/>
          <p:cNvSpPr txBox="1">
            <a:spLocks noGrp="1"/>
          </p:cNvSpPr>
          <p:nvPr>
            <p:ph type="body" idx="1"/>
          </p:nvPr>
        </p:nvSpPr>
        <p:spPr>
          <a:prstGeom prst="rect">
            <a:avLst/>
          </a:prstGeom>
        </p:spPr>
        <p:txBody>
          <a:bodyPr/>
          <a:lstStyle/>
          <a:p>
            <a:pPr>
              <a:lnSpc>
                <a:spcPct val="150000"/>
              </a:lnSpc>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46048" algn="l"/>
                <a:tab pos="8208645" algn="l"/>
                <a:tab pos="8671243" algn="l"/>
                <a:tab pos="9123998" algn="l"/>
              </a:tabLst>
            </a:pPr>
            <a:r>
              <a:rPr dirty="0" err="1"/>
              <a:t>Fiziksel</a:t>
            </a:r>
            <a:r>
              <a:rPr dirty="0"/>
              <a:t> </a:t>
            </a:r>
            <a:r>
              <a:rPr dirty="0" err="1"/>
              <a:t>istismar</a:t>
            </a:r>
            <a:r>
              <a:rPr dirty="0"/>
              <a:t> </a:t>
            </a:r>
            <a:r>
              <a:rPr dirty="0" err="1"/>
              <a:t>ya</a:t>
            </a:r>
            <a:r>
              <a:rPr dirty="0"/>
              <a:t> da </a:t>
            </a:r>
            <a:r>
              <a:rPr dirty="0" err="1"/>
              <a:t>ihmal</a:t>
            </a:r>
            <a:r>
              <a:rPr dirty="0"/>
              <a:t> </a:t>
            </a:r>
            <a:r>
              <a:rPr dirty="0" err="1"/>
              <a:t>edilen</a:t>
            </a:r>
            <a:r>
              <a:rPr dirty="0"/>
              <a:t> 522 </a:t>
            </a:r>
            <a:r>
              <a:rPr dirty="0" err="1"/>
              <a:t>öğrenci</a:t>
            </a:r>
            <a:endParaRPr dirty="0"/>
          </a:p>
          <a:p>
            <a:pPr lvl="2">
              <a:lnSpc>
                <a:spcPct val="150000"/>
              </a:lnSpc>
              <a:spcBef>
                <a:spcPts val="698"/>
              </a:spcBef>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46048" algn="l"/>
                <a:tab pos="8208645" algn="l"/>
                <a:tab pos="8671243" algn="l"/>
                <a:tab pos="9123998" algn="l"/>
              </a:tabLst>
            </a:pPr>
            <a:r>
              <a:rPr u="sng" dirty="0" err="1" smtClean="0"/>
              <a:t>İstismar</a:t>
            </a:r>
            <a:r>
              <a:rPr u="sng" dirty="0"/>
              <a:t>, </a:t>
            </a:r>
            <a:r>
              <a:rPr u="sng" dirty="0" err="1"/>
              <a:t>ihmal</a:t>
            </a:r>
            <a:r>
              <a:rPr dirty="0"/>
              <a:t> </a:t>
            </a:r>
            <a:r>
              <a:rPr dirty="0" err="1"/>
              <a:t>edilen</a:t>
            </a:r>
            <a:r>
              <a:rPr dirty="0"/>
              <a:t> </a:t>
            </a:r>
            <a:r>
              <a:rPr dirty="0" err="1"/>
              <a:t>öğrencilerde</a:t>
            </a:r>
            <a:r>
              <a:rPr dirty="0"/>
              <a:t> </a:t>
            </a:r>
            <a:r>
              <a:rPr u="sng" dirty="0" err="1"/>
              <a:t>suç</a:t>
            </a:r>
            <a:r>
              <a:rPr u="sng" dirty="0"/>
              <a:t> </a:t>
            </a:r>
            <a:r>
              <a:rPr u="sng" dirty="0" err="1"/>
              <a:t>işleme</a:t>
            </a:r>
            <a:r>
              <a:rPr dirty="0"/>
              <a:t> </a:t>
            </a:r>
            <a:r>
              <a:rPr dirty="0" err="1"/>
              <a:t>sıklığı</a:t>
            </a:r>
            <a:r>
              <a:rPr dirty="0"/>
              <a:t> </a:t>
            </a:r>
            <a:r>
              <a:rPr dirty="0" err="1"/>
              <a:t>daha</a:t>
            </a:r>
            <a:r>
              <a:rPr dirty="0"/>
              <a:t> </a:t>
            </a:r>
            <a:r>
              <a:rPr dirty="0" err="1"/>
              <a:t>fazla</a:t>
            </a:r>
            <a:endParaRPr sz="2900" dirty="0"/>
          </a:p>
          <a:p>
            <a:pPr lvl="2">
              <a:lnSpc>
                <a:spcPct val="150000"/>
              </a:lnSpc>
              <a:spcBef>
                <a:spcPts val="620"/>
              </a:spcBef>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46048" algn="l"/>
                <a:tab pos="8208645" algn="l"/>
                <a:tab pos="8671243" algn="l"/>
                <a:tab pos="9123998" algn="l"/>
              </a:tabLst>
            </a:pPr>
            <a:r>
              <a:rPr u="sng" dirty="0" err="1"/>
              <a:t>Okul</a:t>
            </a:r>
            <a:r>
              <a:rPr u="sng" dirty="0"/>
              <a:t> </a:t>
            </a:r>
            <a:r>
              <a:rPr u="sng" dirty="0" err="1"/>
              <a:t>başarısı</a:t>
            </a:r>
            <a:r>
              <a:rPr u="sng" dirty="0"/>
              <a:t> </a:t>
            </a:r>
            <a:r>
              <a:rPr dirty="0" err="1"/>
              <a:t>yüksek</a:t>
            </a:r>
            <a:r>
              <a:rPr dirty="0"/>
              <a:t> </a:t>
            </a:r>
            <a:r>
              <a:rPr dirty="0" err="1"/>
              <a:t>olanların</a:t>
            </a:r>
            <a:r>
              <a:rPr dirty="0"/>
              <a:t> </a:t>
            </a:r>
            <a:r>
              <a:rPr dirty="0" err="1"/>
              <a:t>okuldaki</a:t>
            </a:r>
            <a:r>
              <a:rPr dirty="0"/>
              <a:t> </a:t>
            </a:r>
            <a:r>
              <a:rPr dirty="0" err="1"/>
              <a:t>davranış</a:t>
            </a:r>
            <a:r>
              <a:rPr dirty="0"/>
              <a:t> </a:t>
            </a:r>
            <a:r>
              <a:rPr dirty="0" err="1"/>
              <a:t>sorunları</a:t>
            </a:r>
            <a:r>
              <a:rPr dirty="0"/>
              <a:t> </a:t>
            </a:r>
            <a:r>
              <a:rPr dirty="0" err="1"/>
              <a:t>daha</a:t>
            </a:r>
            <a:r>
              <a:rPr dirty="0"/>
              <a:t> </a:t>
            </a:r>
            <a:r>
              <a:rPr dirty="0" err="1"/>
              <a:t>az</a:t>
            </a:r>
            <a:r>
              <a:rPr dirty="0"/>
              <a:t>, </a:t>
            </a:r>
            <a:r>
              <a:rPr dirty="0" err="1"/>
              <a:t>suça</a:t>
            </a:r>
            <a:r>
              <a:rPr dirty="0"/>
              <a:t> </a:t>
            </a:r>
            <a:r>
              <a:rPr dirty="0" err="1"/>
              <a:t>karışma</a:t>
            </a:r>
            <a:r>
              <a:rPr dirty="0"/>
              <a:t> </a:t>
            </a:r>
            <a:r>
              <a:rPr dirty="0" err="1"/>
              <a:t>sıklığı</a:t>
            </a:r>
            <a:r>
              <a:rPr dirty="0"/>
              <a:t> </a:t>
            </a:r>
            <a:r>
              <a:rPr dirty="0" err="1"/>
              <a:t>daha</a:t>
            </a:r>
            <a:r>
              <a:rPr dirty="0"/>
              <a:t> </a:t>
            </a:r>
            <a:r>
              <a:rPr dirty="0" err="1"/>
              <a:t>düşük</a:t>
            </a:r>
            <a:endParaRPr dirty="0"/>
          </a:p>
        </p:txBody>
      </p:sp>
      <p:sp>
        <p:nvSpPr>
          <p:cNvPr id="259" name="Zingraff MT ve ark. Journal of Research in Crime and Delinquency, 1994"/>
          <p:cNvSpPr txBox="1"/>
          <p:nvPr/>
        </p:nvSpPr>
        <p:spPr>
          <a:xfrm>
            <a:off x="3886200" y="6933442"/>
            <a:ext cx="5943600" cy="306316"/>
          </a:xfrm>
          <a:prstGeom prst="rect">
            <a:avLst/>
          </a:prstGeom>
          <a:ln w="12700">
            <a:miter lim="400000"/>
          </a:ln>
          <a:extLst>
            <a:ext uri="{C572A759-6A51-4108-AA02-DFA0A04FC94B}">
              <ma14:wrappingTextBoxFlag xmlns:ma14="http://schemas.microsoft.com/office/mac/drawingml/2011/main" xmlns="" val="1"/>
            </a:ext>
          </a:extLst>
        </p:spPr>
        <p:txBody>
          <a:bodyPr lIns="44997" tIns="44997" rIns="44997" bIns="44997" anchor="ctr">
            <a:spAutoFit/>
          </a:bodyPr>
          <a:lstStyle>
            <a:lvl1pPr>
              <a:tabLst>
                <a:tab pos="647700" algn="l"/>
                <a:tab pos="1295400" algn="l"/>
                <a:tab pos="1943100" algn="l"/>
                <a:tab pos="2590800" algn="l"/>
                <a:tab pos="3251200" algn="l"/>
                <a:tab pos="3898900" algn="l"/>
                <a:tab pos="4546600" algn="l"/>
                <a:tab pos="5194300" algn="l"/>
                <a:tab pos="5842000" algn="l"/>
                <a:tab pos="6502400" algn="l"/>
                <a:tab pos="7150100" algn="l"/>
                <a:tab pos="7797800" algn="l"/>
                <a:tab pos="8445500" algn="l"/>
                <a:tab pos="9093200" algn="l"/>
                <a:tab pos="9753600" algn="l"/>
                <a:tab pos="10401300" algn="l"/>
                <a:tab pos="11049000" algn="l"/>
                <a:tab pos="11696700" algn="l"/>
                <a:tab pos="12344400" algn="l"/>
                <a:tab pos="13004800" algn="l"/>
              </a:tabLst>
              <a:defRPr sz="1800">
                <a:latin typeface="Arial"/>
                <a:ea typeface="Arial"/>
                <a:cs typeface="Arial"/>
                <a:sym typeface="Arial"/>
              </a:defRPr>
            </a:lvl1pPr>
          </a:lstStyle>
          <a:p>
            <a:r>
              <a:rPr sz="1400" dirty="0" err="1"/>
              <a:t>Zingraff</a:t>
            </a:r>
            <a:r>
              <a:rPr sz="1400" dirty="0"/>
              <a:t> MT </a:t>
            </a:r>
            <a:r>
              <a:rPr sz="1400" dirty="0" err="1"/>
              <a:t>ve</a:t>
            </a:r>
            <a:r>
              <a:rPr sz="1400" dirty="0"/>
              <a:t> ark. Journal of Research in Crime and Delinquency, 1994</a:t>
            </a:r>
          </a:p>
        </p:txBody>
      </p:sp>
    </p:spTree>
    <p:extLst>
      <p:ext uri="{BB962C8B-B14F-4D97-AF65-F5344CB8AC3E}">
        <p14:creationId xmlns:p14="http://schemas.microsoft.com/office/powerpoint/2010/main" val="26317265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İstismar-suç ilişkisini etkileyen faktörler"/>
          <p:cNvSpPr txBox="1">
            <a:spLocks noGrp="1"/>
          </p:cNvSpPr>
          <p:nvPr>
            <p:ph type="title"/>
          </p:nvPr>
        </p:nvSpPr>
        <p:spPr>
          <a:prstGeom prst="rect">
            <a:avLst/>
          </a:prstGeom>
        </p:spPr>
        <p:txBody>
          <a:bodyPr>
            <a:normAutofit fontScale="90000"/>
          </a:bodyPr>
          <a:lstStyle>
            <a:lvl1pPr>
              <a:tabLst>
                <a:tab pos="571500" algn="l"/>
                <a:tab pos="1168400" algn="l"/>
                <a:tab pos="1739900" algn="l"/>
                <a:tab pos="2336800" algn="l"/>
                <a:tab pos="2933700" algn="l"/>
                <a:tab pos="3517900" algn="l"/>
                <a:tab pos="4114800" algn="l"/>
                <a:tab pos="4711700" algn="l"/>
                <a:tab pos="5283200" algn="l"/>
                <a:tab pos="5880100" algn="l"/>
                <a:tab pos="6477000" algn="l"/>
                <a:tab pos="7061200" algn="l"/>
                <a:tab pos="7658100" algn="l"/>
                <a:tab pos="8242300" algn="l"/>
                <a:tab pos="8826500" algn="l"/>
                <a:tab pos="9423400" algn="l"/>
                <a:tab pos="10020300" algn="l"/>
                <a:tab pos="10591800" algn="l"/>
                <a:tab pos="11188700" algn="l"/>
                <a:tab pos="11785600" algn="l"/>
              </a:tabLst>
              <a:defRPr sz="4600"/>
            </a:lvl1pPr>
          </a:lstStyle>
          <a:p>
            <a:r>
              <a:rPr dirty="0" err="1"/>
              <a:t>İstismar-suç</a:t>
            </a:r>
            <a:r>
              <a:rPr dirty="0"/>
              <a:t> </a:t>
            </a:r>
            <a:r>
              <a:rPr dirty="0" err="1"/>
              <a:t>ilişkisini</a:t>
            </a:r>
            <a:r>
              <a:rPr dirty="0"/>
              <a:t> </a:t>
            </a:r>
            <a:r>
              <a:rPr dirty="0" err="1"/>
              <a:t>etkileyen</a:t>
            </a:r>
            <a:r>
              <a:rPr dirty="0"/>
              <a:t> </a:t>
            </a:r>
            <a:r>
              <a:rPr dirty="0" err="1"/>
              <a:t>faktörler</a:t>
            </a:r>
            <a:endParaRPr dirty="0"/>
          </a:p>
        </p:txBody>
      </p:sp>
      <p:grpSp>
        <p:nvGrpSpPr>
          <p:cNvPr id="275" name="Grup"/>
          <p:cNvGrpSpPr/>
          <p:nvPr/>
        </p:nvGrpSpPr>
        <p:grpSpPr>
          <a:xfrm>
            <a:off x="619738" y="1973951"/>
            <a:ext cx="5029202" cy="5192824"/>
            <a:chOff x="0" y="389021"/>
            <a:chExt cx="6491131" cy="6697041"/>
          </a:xfrm>
        </p:grpSpPr>
        <p:sp>
          <p:nvSpPr>
            <p:cNvPr id="273" name="Şekil"/>
            <p:cNvSpPr/>
            <p:nvPr/>
          </p:nvSpPr>
          <p:spPr>
            <a:xfrm>
              <a:off x="0" y="391648"/>
              <a:ext cx="6491131" cy="6694414"/>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E6E6E6"/>
            </a:solidFill>
            <a:ln w="12700" cap="flat">
              <a:solidFill>
                <a:srgbClr val="000000"/>
              </a:solidFill>
              <a:prstDash val="solid"/>
              <a:round/>
            </a:ln>
            <a:effectLst>
              <a:outerShdw dist="215900" dir="2700000" rotWithShape="0">
                <a:srgbClr val="808080"/>
              </a:outerShdw>
            </a:effectLst>
          </p:spPr>
          <p:txBody>
            <a:bodyPr wrap="square" lIns="50800" tIns="50800" rIns="50800" bIns="5080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3200">
                  <a:solidFill>
                    <a:srgbClr val="FFFFFF"/>
                  </a:solidFill>
                  <a:effectLst>
                    <a:outerShdw blurRad="25400" dist="33948" dir="2700000" rotWithShape="0">
                      <a:srgbClr val="3B3936"/>
                    </a:outerShdw>
                  </a:effectLst>
                </a:defRPr>
              </a:pPr>
              <a:endParaRPr/>
            </a:p>
          </p:txBody>
        </p:sp>
        <p:sp>
          <p:nvSpPr>
            <p:cNvPr id="274" name="İstismarın cinsi, süresi, şiddeti…"/>
            <p:cNvSpPr txBox="1"/>
            <p:nvPr/>
          </p:nvSpPr>
          <p:spPr>
            <a:xfrm>
              <a:off x="456923" y="389021"/>
              <a:ext cx="5487643" cy="53708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60" tIns="58060" rIns="58060" bIns="58060" numCol="1" anchor="ctr">
              <a:sp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İstismarın</a:t>
              </a:r>
              <a:r>
                <a:rPr dirty="0"/>
                <a:t> </a:t>
              </a:r>
              <a:r>
                <a:rPr dirty="0" err="1"/>
                <a:t>cinsi</a:t>
              </a:r>
              <a:r>
                <a:rPr dirty="0"/>
                <a:t>, </a:t>
              </a:r>
              <a:r>
                <a:rPr dirty="0" err="1"/>
                <a:t>süresi</a:t>
              </a:r>
              <a:r>
                <a:rPr dirty="0"/>
                <a:t>, </a:t>
              </a:r>
              <a:r>
                <a:rPr dirty="0" err="1"/>
                <a:t>şiddeti</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Cinsiyet</a:t>
              </a:r>
              <a:r>
                <a:rPr dirty="0"/>
                <a:t> (</a:t>
              </a:r>
              <a:r>
                <a:rPr dirty="0" err="1"/>
                <a:t>Suçun</a:t>
              </a:r>
              <a:r>
                <a:rPr dirty="0"/>
                <a:t> tipi)</a:t>
              </a:r>
              <a:r>
                <a:rPr dirty="0">
                  <a:latin typeface="Helvetica"/>
                  <a:ea typeface="Helvetica"/>
                  <a:cs typeface="Helvetica"/>
                  <a:sym typeface="Helvetica"/>
                </a:rPr>
                <a:t>‏</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Aile</a:t>
              </a:r>
              <a:r>
                <a:rPr dirty="0"/>
                <a:t> </a:t>
              </a:r>
              <a:r>
                <a:rPr dirty="0" err="1"/>
                <a:t>özellikleri</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Aile</a:t>
              </a:r>
              <a:r>
                <a:rPr dirty="0"/>
                <a:t> </a:t>
              </a:r>
              <a:r>
                <a:rPr dirty="0" err="1"/>
                <a:t>ilişkileri</a:t>
              </a:r>
              <a:r>
                <a:rPr dirty="0"/>
                <a:t> </a:t>
              </a:r>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a:t>	Red / </a:t>
              </a:r>
              <a:r>
                <a:rPr dirty="0" err="1"/>
                <a:t>Destek</a:t>
              </a:r>
              <a:r>
                <a:rPr dirty="0"/>
                <a:t> / </a:t>
              </a:r>
              <a:r>
                <a:rPr dirty="0" err="1"/>
                <a:t>İzlem</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Arkadaş</a:t>
              </a:r>
              <a:r>
                <a:rPr dirty="0"/>
                <a:t> </a:t>
              </a:r>
              <a:r>
                <a:rPr dirty="0" err="1"/>
                <a:t>ilişkileri</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Yaşanan</a:t>
              </a:r>
              <a:r>
                <a:rPr dirty="0"/>
                <a:t> </a:t>
              </a:r>
              <a:r>
                <a:rPr dirty="0" err="1"/>
                <a:t>çevreye</a:t>
              </a:r>
              <a:r>
                <a:rPr dirty="0"/>
                <a:t> </a:t>
              </a:r>
              <a:r>
                <a:rPr dirty="0" err="1"/>
                <a:t>ait</a:t>
              </a:r>
              <a:r>
                <a:rPr dirty="0"/>
                <a:t> </a:t>
              </a:r>
              <a:r>
                <a:rPr dirty="0" err="1"/>
                <a:t>özellikler</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a:t>	</a:t>
              </a:r>
              <a:r>
                <a:rPr dirty="0" err="1"/>
                <a:t>Gelir</a:t>
              </a:r>
              <a:r>
                <a:rPr dirty="0"/>
                <a:t> </a:t>
              </a:r>
              <a:r>
                <a:rPr dirty="0" err="1"/>
                <a:t>düzeyi</a:t>
              </a:r>
              <a:r>
                <a:rPr dirty="0"/>
                <a:t>, </a:t>
              </a:r>
              <a:r>
                <a:rPr dirty="0" err="1"/>
                <a:t>yaşam</a:t>
              </a:r>
              <a:r>
                <a:rPr dirty="0"/>
                <a:t> </a:t>
              </a:r>
              <a:r>
                <a:rPr dirty="0" err="1"/>
                <a:t>koşulları</a:t>
              </a:r>
              <a:r>
                <a:rPr dirty="0"/>
                <a:t>	</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Şiddete</a:t>
              </a:r>
              <a:r>
                <a:rPr dirty="0"/>
                <a:t> </a:t>
              </a:r>
              <a:r>
                <a:rPr dirty="0" err="1"/>
                <a:t>tanık</a:t>
              </a:r>
              <a:r>
                <a:rPr dirty="0"/>
                <a:t> </a:t>
              </a:r>
              <a:r>
                <a:rPr dirty="0" err="1"/>
                <a:t>olma</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Okul</a:t>
              </a:r>
              <a:r>
                <a:rPr dirty="0"/>
                <a:t> </a:t>
              </a:r>
              <a:r>
                <a:rPr dirty="0" err="1"/>
                <a:t>çevresinin</a:t>
              </a:r>
              <a:r>
                <a:rPr dirty="0"/>
                <a:t> </a:t>
              </a:r>
              <a:r>
                <a:rPr dirty="0" err="1"/>
                <a:t>özellikleri</a:t>
              </a:r>
              <a:r>
                <a:rPr dirty="0"/>
                <a:t> </a:t>
              </a:r>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a:t>	</a:t>
              </a:r>
              <a:r>
                <a:rPr dirty="0" err="1"/>
                <a:t>Güvenli</a:t>
              </a:r>
              <a:r>
                <a:rPr dirty="0"/>
                <a:t> / </a:t>
              </a:r>
              <a:r>
                <a:rPr dirty="0" err="1"/>
                <a:t>Güvensiz</a:t>
              </a:r>
              <a:endParaRPr sz="2300"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rPr dirty="0" err="1"/>
                <a:t>Okul</a:t>
              </a:r>
              <a:r>
                <a:rPr dirty="0"/>
                <a:t> </a:t>
              </a:r>
              <a:r>
                <a:rPr dirty="0" err="1"/>
                <a:t>başarısı</a:t>
              </a:r>
              <a:endParaRPr dirty="0"/>
            </a:p>
          </p:txBody>
        </p:sp>
      </p:grpSp>
    </p:spTree>
    <p:extLst>
      <p:ext uri="{BB962C8B-B14F-4D97-AF65-F5344CB8AC3E}">
        <p14:creationId xmlns:p14="http://schemas.microsoft.com/office/powerpoint/2010/main" val="13201108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fontScale="90000"/>
          </a:bodyPr>
          <a:lstStyle/>
          <a:p>
            <a:r>
              <a:rPr lang="tr-TR" dirty="0"/>
              <a:t>ÇOCUK İSTİSMARININ VE İHMALİNİN TANIMI</a:t>
            </a:r>
            <a:endParaRPr lang="tr-TR" dirty="0" smtClean="0"/>
          </a:p>
        </p:txBody>
      </p:sp>
      <p:sp>
        <p:nvSpPr>
          <p:cNvPr id="34819" name="İçerik Yer Tutucusu 2"/>
          <p:cNvSpPr>
            <a:spLocks noGrp="1"/>
          </p:cNvSpPr>
          <p:nvPr>
            <p:ph idx="1"/>
          </p:nvPr>
        </p:nvSpPr>
        <p:spPr/>
        <p:txBody>
          <a:bodyPr>
            <a:normAutofit/>
          </a:bodyPr>
          <a:lstStyle/>
          <a:p>
            <a:r>
              <a:rPr lang="tr-TR" dirty="0"/>
              <a:t>Çocukların ya da ergenlerin ana-babaları, onları bakıp gözetmek ve eğitmekle görevli bireyler, vasi gibi kişiler ya da yabancı kişiler tarafından </a:t>
            </a:r>
            <a:r>
              <a:rPr lang="tr-TR" dirty="0" smtClean="0"/>
              <a:t>yapılan</a:t>
            </a:r>
          </a:p>
          <a:p>
            <a:r>
              <a:rPr lang="tr-TR" dirty="0" smtClean="0"/>
              <a:t>Bedensel </a:t>
            </a:r>
            <a:r>
              <a:rPr lang="tr-TR" dirty="0"/>
              <a:t>ve/ya psikolojik olarak sağlıklarına zarar </a:t>
            </a:r>
            <a:r>
              <a:rPr lang="tr-TR" dirty="0" smtClean="0"/>
              <a:t>veren</a:t>
            </a:r>
          </a:p>
          <a:p>
            <a:r>
              <a:rPr lang="tr-TR" dirty="0"/>
              <a:t>Fiziksel, duygusal, cinsel ya da zihinsel gelişimlerini engelleyen tutum ve davranışlardır.</a:t>
            </a:r>
            <a:endParaRPr lang="tr-TR" dirty="0" smtClean="0"/>
          </a:p>
        </p:txBody>
      </p:sp>
    </p:spTree>
    <p:extLst>
      <p:ext uri="{BB962C8B-B14F-4D97-AF65-F5344CB8AC3E}">
        <p14:creationId xmlns:p14="http://schemas.microsoft.com/office/powerpoint/2010/main" val="415610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İstismar olgularında suçluluğu etkileyen faktörler"/>
          <p:cNvSpPr txBox="1">
            <a:spLocks noGrp="1"/>
          </p:cNvSpPr>
          <p:nvPr>
            <p:ph type="title"/>
          </p:nvPr>
        </p:nvSpPr>
        <p:spPr>
          <a:xfrm>
            <a:off x="351502" y="652357"/>
            <a:ext cx="9068277" cy="1176443"/>
          </a:xfrm>
          <a:prstGeom prst="rect">
            <a:avLst/>
          </a:prstGeom>
        </p:spPr>
        <p:txBody>
          <a:bodyPr>
            <a:normAutofit fontScale="90000"/>
          </a:bodyPr>
          <a:lstStyle>
            <a:lvl1pPr>
              <a:tabLst>
                <a:tab pos="571500" algn="l"/>
                <a:tab pos="1168400" algn="l"/>
                <a:tab pos="1739900" algn="l"/>
                <a:tab pos="2336800" algn="l"/>
                <a:tab pos="2933700" algn="l"/>
                <a:tab pos="3517900" algn="l"/>
                <a:tab pos="4114800" algn="l"/>
                <a:tab pos="4711700" algn="l"/>
                <a:tab pos="5283200" algn="l"/>
                <a:tab pos="5880100" algn="l"/>
                <a:tab pos="6477000" algn="l"/>
                <a:tab pos="7061200" algn="l"/>
                <a:tab pos="7658100" algn="l"/>
                <a:tab pos="8242300" algn="l"/>
                <a:tab pos="8826500" algn="l"/>
                <a:tab pos="9423400" algn="l"/>
                <a:tab pos="10020300" algn="l"/>
                <a:tab pos="10591800" algn="l"/>
                <a:tab pos="11188700" algn="l"/>
                <a:tab pos="11785600" algn="l"/>
              </a:tabLst>
              <a:defRPr sz="4600">
                <a:ln w="25669">
                  <a:solidFill>
                    <a:srgbClr val="FFFFFF"/>
                  </a:solidFill>
                </a:ln>
              </a:defRPr>
            </a:lvl1pPr>
          </a:lstStyle>
          <a:p>
            <a:pPr algn="ctr"/>
            <a:r>
              <a:rPr b="1" dirty="0" err="1">
                <a:latin typeface="Calibri" panose="020F0502020204030204" pitchFamily="34" charset="0"/>
                <a:cs typeface="Calibri" panose="020F0502020204030204" pitchFamily="34" charset="0"/>
              </a:rPr>
              <a:t>İstismar</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olgularında</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suçluluğu</a:t>
            </a:r>
            <a:r>
              <a:rPr b="1" dirty="0">
                <a:latin typeface="Calibri" panose="020F0502020204030204" pitchFamily="34" charset="0"/>
                <a:cs typeface="Calibri" panose="020F0502020204030204" pitchFamily="34" charset="0"/>
              </a:rPr>
              <a:t> </a:t>
            </a:r>
            <a:r>
              <a:rPr lang="tr-TR" b="1" dirty="0" smtClean="0">
                <a:latin typeface="Calibri" panose="020F0502020204030204" pitchFamily="34" charset="0"/>
                <a:cs typeface="Calibri" panose="020F0502020204030204" pitchFamily="34" charset="0"/>
              </a:rPr>
              <a:t/>
            </a:r>
            <a:br>
              <a:rPr lang="tr-TR" b="1" dirty="0" smtClean="0">
                <a:latin typeface="Calibri" panose="020F0502020204030204" pitchFamily="34" charset="0"/>
                <a:cs typeface="Calibri" panose="020F0502020204030204" pitchFamily="34" charset="0"/>
              </a:rPr>
            </a:br>
            <a:r>
              <a:rPr b="1" dirty="0" err="1" smtClean="0">
                <a:latin typeface="Calibri" panose="020F0502020204030204" pitchFamily="34" charset="0"/>
                <a:cs typeface="Calibri" panose="020F0502020204030204" pitchFamily="34" charset="0"/>
              </a:rPr>
              <a:t>etkileyen</a:t>
            </a:r>
            <a:r>
              <a:rPr b="1" dirty="0" smtClean="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faktörler</a:t>
            </a:r>
            <a:endParaRPr b="1" dirty="0">
              <a:latin typeface="Calibri" panose="020F0502020204030204" pitchFamily="34" charset="0"/>
              <a:cs typeface="Calibri" panose="020F0502020204030204" pitchFamily="34" charset="0"/>
            </a:endParaRPr>
          </a:p>
        </p:txBody>
      </p:sp>
      <p:grpSp>
        <p:nvGrpSpPr>
          <p:cNvPr id="285" name="Grup"/>
          <p:cNvGrpSpPr/>
          <p:nvPr/>
        </p:nvGrpSpPr>
        <p:grpSpPr>
          <a:xfrm>
            <a:off x="2514600" y="1828800"/>
            <a:ext cx="5486401" cy="1600202"/>
            <a:chOff x="0" y="0"/>
            <a:chExt cx="7081233" cy="2063735"/>
          </a:xfrm>
        </p:grpSpPr>
        <p:sp>
          <p:nvSpPr>
            <p:cNvPr id="283" name="Dikdörtgen"/>
            <p:cNvSpPr/>
            <p:nvPr/>
          </p:nvSpPr>
          <p:spPr>
            <a:xfrm>
              <a:off x="0" y="0"/>
              <a:ext cx="7081233" cy="2063735"/>
            </a:xfrm>
            <a:prstGeom prst="rect">
              <a:avLst/>
            </a:prstGeom>
            <a:solidFill>
              <a:srgbClr val="4C4C4C"/>
            </a:solidFill>
            <a:ln w="12700" cap="flat">
              <a:solidFill>
                <a:srgbClr val="000000"/>
              </a:solidFill>
              <a:prstDash val="solid"/>
              <a:round/>
            </a:ln>
            <a:effectLst/>
          </p:spPr>
          <p:txBody>
            <a:bodyPr wrap="square" lIns="50800" tIns="50800" rIns="50800" bIns="5080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3200">
                  <a:solidFill>
                    <a:srgbClr val="FFFFFF"/>
                  </a:solidFill>
                  <a:effectLst>
                    <a:outerShdw blurRad="25400" dist="33948" dir="2700000" rotWithShape="0">
                      <a:srgbClr val="3B3936"/>
                    </a:outerShdw>
                  </a:effectLst>
                </a:defRPr>
              </a:pPr>
              <a:endParaRPr/>
            </a:p>
          </p:txBody>
        </p:sp>
        <p:sp>
          <p:nvSpPr>
            <p:cNvPr id="284" name="ÇOCUK SUÇLULUĞU"/>
            <p:cNvSpPr txBox="1"/>
            <p:nvPr/>
          </p:nvSpPr>
          <p:spPr>
            <a:xfrm>
              <a:off x="1770862" y="651943"/>
              <a:ext cx="4595501" cy="7598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60" tIns="58060" rIns="58060" bIns="58060" numCol="1" anchor="ctr">
              <a:spAutoFit/>
            </a:bodyPr>
            <a:lstStyle>
              <a:lvl1pPr>
                <a:tabLst>
                  <a:tab pos="571500" algn="l"/>
                  <a:tab pos="1168400" algn="l"/>
                  <a:tab pos="1739900" algn="l"/>
                  <a:tab pos="2336800" algn="l"/>
                  <a:tab pos="2933700" algn="l"/>
                  <a:tab pos="3517900" algn="l"/>
                  <a:tab pos="4114800" algn="l"/>
                  <a:tab pos="4711700" algn="l"/>
                  <a:tab pos="5283200" algn="l"/>
                  <a:tab pos="5880100" algn="l"/>
                  <a:tab pos="6477000" algn="l"/>
                  <a:tab pos="7061200" algn="l"/>
                  <a:tab pos="7658100" algn="l"/>
                  <a:tab pos="8242300" algn="l"/>
                  <a:tab pos="8826500" algn="l"/>
                  <a:tab pos="9423400" algn="l"/>
                  <a:tab pos="10020300" algn="l"/>
                  <a:tab pos="10591800" algn="l"/>
                  <a:tab pos="11188700" algn="l"/>
                  <a:tab pos="11785600" algn="l"/>
                </a:tabLst>
                <a:defRPr sz="4600" baseline="32630">
                  <a:solidFill>
                    <a:srgbClr val="FFFFFF"/>
                  </a:solidFill>
                  <a:latin typeface="Trebuchet MS"/>
                  <a:ea typeface="Trebuchet MS"/>
                  <a:cs typeface="Trebuchet MS"/>
                  <a:sym typeface="Trebuchet MS"/>
                </a:defRPr>
              </a:lvl1pPr>
            </a:lstStyle>
            <a:p>
              <a:r>
                <a:t>ÇOCUK SUÇLULUĞU</a:t>
              </a:r>
            </a:p>
          </p:txBody>
        </p:sp>
      </p:grpSp>
      <p:grpSp>
        <p:nvGrpSpPr>
          <p:cNvPr id="288" name="Grup"/>
          <p:cNvGrpSpPr/>
          <p:nvPr/>
        </p:nvGrpSpPr>
        <p:grpSpPr>
          <a:xfrm>
            <a:off x="3429000" y="3568961"/>
            <a:ext cx="3657600" cy="2971803"/>
            <a:chOff x="-198685" y="958162"/>
            <a:chExt cx="4720820" cy="3832650"/>
          </a:xfrm>
        </p:grpSpPr>
        <p:sp>
          <p:nvSpPr>
            <p:cNvPr id="286" name="Üçgen"/>
            <p:cNvSpPr/>
            <p:nvPr/>
          </p:nvSpPr>
          <p:spPr>
            <a:xfrm>
              <a:off x="-198685" y="958162"/>
              <a:ext cx="4720820" cy="3832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gradFill flip="none" rotWithShape="1">
              <a:gsLst>
                <a:gs pos="0">
                  <a:srgbClr val="9A2F2C"/>
                </a:gs>
                <a:gs pos="80000">
                  <a:srgbClr val="CA3E3A"/>
                </a:gs>
                <a:gs pos="100000">
                  <a:srgbClr val="CE3B37"/>
                </a:gs>
              </a:gsLst>
              <a:lin ang="16200000" scaled="0"/>
            </a:gradFill>
            <a:ln w="12700" cap="flat">
              <a:solidFill>
                <a:srgbClr val="BE4B48"/>
              </a:solidFill>
              <a:prstDash val="solid"/>
              <a:round/>
            </a:ln>
            <a:effectLst/>
          </p:spPr>
          <p:txBody>
            <a:bodyPr wrap="square" lIns="50800" tIns="50800" rIns="50800" bIns="5080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3200" b="1">
                  <a:solidFill>
                    <a:srgbClr val="FFFFFF"/>
                  </a:solidFill>
                  <a:effectLst>
                    <a:outerShdw blurRad="25400" dist="33948" dir="2700000" rotWithShape="0">
                      <a:srgbClr val="3B3936"/>
                    </a:outerShdw>
                  </a:effectLst>
                  <a:latin typeface="Trebuchet MS"/>
                  <a:ea typeface="Trebuchet MS"/>
                  <a:cs typeface="Trebuchet MS"/>
                  <a:sym typeface="Trebuchet MS"/>
                </a:defRPr>
              </a:pPr>
              <a:endParaRPr/>
            </a:p>
          </p:txBody>
        </p:sp>
        <p:sp>
          <p:nvSpPr>
            <p:cNvPr id="287" name="İSTİSMAR/ŞİDDET"/>
            <p:cNvSpPr txBox="1"/>
            <p:nvPr/>
          </p:nvSpPr>
          <p:spPr>
            <a:xfrm>
              <a:off x="926405" y="3578712"/>
              <a:ext cx="2703692" cy="5783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9673" tIns="69673" rIns="69673" bIns="69673" numCol="1" anchor="ctr">
              <a:sp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a:solidFill>
                    <a:srgbClr val="FFFFFF"/>
                  </a:solidFill>
                  <a:latin typeface="Trebuchet MS"/>
                  <a:ea typeface="Trebuchet MS"/>
                  <a:cs typeface="Trebuchet MS"/>
                  <a:sym typeface="Trebuchet MS"/>
                </a:defRPr>
              </a:pPr>
              <a:r>
                <a:t>İSTİSMAR/ŞİDDET</a:t>
              </a:r>
            </a:p>
          </p:txBody>
        </p:sp>
      </p:grpSp>
      <p:sp>
        <p:nvSpPr>
          <p:cNvPr id="289" name="Şekil"/>
          <p:cNvSpPr/>
          <p:nvPr/>
        </p:nvSpPr>
        <p:spPr>
          <a:xfrm>
            <a:off x="6467385" y="3596892"/>
            <a:ext cx="457200" cy="1600201"/>
          </a:xfrm>
          <a:custGeom>
            <a:avLst/>
            <a:gdLst/>
            <a:ahLst/>
            <a:cxnLst>
              <a:cxn ang="0">
                <a:pos x="wd2" y="hd2"/>
              </a:cxn>
              <a:cxn ang="5400000">
                <a:pos x="wd2" y="hd2"/>
              </a:cxn>
              <a:cxn ang="10800000">
                <a:pos x="wd2" y="hd2"/>
              </a:cxn>
              <a:cxn ang="16200000">
                <a:pos x="wd2" y="hd2"/>
              </a:cxn>
            </a:cxnLst>
            <a:rect l="0" t="0" r="r" b="b"/>
            <a:pathLst>
              <a:path w="21600" h="21600" extrusionOk="0">
                <a:moveTo>
                  <a:pt x="0" y="5404"/>
                </a:moveTo>
                <a:lnTo>
                  <a:pt x="10800" y="0"/>
                </a:lnTo>
                <a:lnTo>
                  <a:pt x="21600" y="5404"/>
                </a:lnTo>
                <a:lnTo>
                  <a:pt x="16200" y="5404"/>
                </a:lnTo>
                <a:lnTo>
                  <a:pt x="16200" y="21600"/>
                </a:lnTo>
                <a:lnTo>
                  <a:pt x="5400" y="21600"/>
                </a:lnTo>
                <a:lnTo>
                  <a:pt x="5400" y="5404"/>
                </a:lnTo>
                <a:close/>
              </a:path>
            </a:pathLst>
          </a:custGeom>
          <a:solidFill>
            <a:srgbClr val="333333"/>
          </a:solidFill>
          <a:ln w="12700">
            <a:solidFill>
              <a:srgbClr val="000000"/>
            </a:solidFill>
          </a:ln>
        </p:spPr>
        <p:txBody>
          <a:bodyPr lIns="39370" tIns="39370" rIns="39370" bIns="39370" anchor="ctr"/>
          <a:lstStyle/>
          <a:p>
            <a:pPr>
              <a:defRPr sz="3200">
                <a:solidFill>
                  <a:srgbClr val="FFFFFF"/>
                </a:solidFill>
                <a:effectLst>
                  <a:outerShdw blurRad="25400" dist="33948" dir="2700000" rotWithShape="0">
                    <a:srgbClr val="3B3936"/>
                  </a:outerShdw>
                </a:effectLst>
              </a:defRPr>
            </a:pPr>
            <a:endParaRPr/>
          </a:p>
        </p:txBody>
      </p:sp>
      <p:sp>
        <p:nvSpPr>
          <p:cNvPr id="290" name="Şekil"/>
          <p:cNvSpPr/>
          <p:nvPr/>
        </p:nvSpPr>
        <p:spPr>
          <a:xfrm>
            <a:off x="3441167" y="3596892"/>
            <a:ext cx="457201" cy="1600201"/>
          </a:xfrm>
          <a:custGeom>
            <a:avLst/>
            <a:gdLst/>
            <a:ahLst/>
            <a:cxnLst>
              <a:cxn ang="0">
                <a:pos x="wd2" y="hd2"/>
              </a:cxn>
              <a:cxn ang="5400000">
                <a:pos x="wd2" y="hd2"/>
              </a:cxn>
              <a:cxn ang="10800000">
                <a:pos x="wd2" y="hd2"/>
              </a:cxn>
              <a:cxn ang="16200000">
                <a:pos x="wd2" y="hd2"/>
              </a:cxn>
            </a:cxnLst>
            <a:rect l="0" t="0" r="r" b="b"/>
            <a:pathLst>
              <a:path w="21600" h="21600" extrusionOk="0">
                <a:moveTo>
                  <a:pt x="0" y="16196"/>
                </a:moveTo>
                <a:lnTo>
                  <a:pt x="5400" y="16196"/>
                </a:lnTo>
                <a:lnTo>
                  <a:pt x="5400" y="0"/>
                </a:lnTo>
                <a:lnTo>
                  <a:pt x="16200" y="0"/>
                </a:lnTo>
                <a:lnTo>
                  <a:pt x="16200" y="16196"/>
                </a:lnTo>
                <a:lnTo>
                  <a:pt x="21600" y="16196"/>
                </a:lnTo>
                <a:lnTo>
                  <a:pt x="10800" y="21600"/>
                </a:lnTo>
                <a:close/>
              </a:path>
            </a:pathLst>
          </a:custGeom>
          <a:solidFill>
            <a:srgbClr val="FFFFFF"/>
          </a:solidFill>
          <a:ln w="25400">
            <a:solidFill>
              <a:srgbClr val="66635F"/>
            </a:solidFill>
            <a:miter lim="400000"/>
          </a:ln>
        </p:spPr>
        <p:txBody>
          <a:bodyPr lIns="39370" tIns="39370" rIns="39370" bIns="39370" anchor="ctr"/>
          <a:lstStyle/>
          <a:p>
            <a:pPr>
              <a:defRPr sz="3200"/>
            </a:pPr>
            <a:endParaRPr/>
          </a:p>
        </p:txBody>
      </p:sp>
      <p:sp>
        <p:nvSpPr>
          <p:cNvPr id="291" name="Tamponlayan…"/>
          <p:cNvSpPr txBox="1"/>
          <p:nvPr/>
        </p:nvSpPr>
        <p:spPr>
          <a:xfrm>
            <a:off x="754446" y="3659602"/>
            <a:ext cx="1716318" cy="706426"/>
          </a:xfrm>
          <a:prstGeom prst="rect">
            <a:avLst/>
          </a:prstGeom>
          <a:ln w="12700">
            <a:miter lim="400000"/>
          </a:ln>
          <a:extLst>
            <a:ext uri="{C572A759-6A51-4108-AA02-DFA0A04FC94B}">
              <ma14:wrappingTextBoxFlag xmlns:ma14="http://schemas.microsoft.com/office/mac/drawingml/2011/main" xmlns="" val="1"/>
            </a:ext>
          </a:extLst>
        </p:spPr>
        <p:txBody>
          <a:bodyPr wrap="none" lIns="44997" tIns="44997" rIns="44997" bIns="44997" anchor="ctr">
            <a:sp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t>Tamponlayan </a:t>
            </a:r>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t>faktörler</a:t>
            </a:r>
          </a:p>
        </p:txBody>
      </p:sp>
      <p:sp>
        <p:nvSpPr>
          <p:cNvPr id="292" name="Artıran…"/>
          <p:cNvSpPr txBox="1"/>
          <p:nvPr/>
        </p:nvSpPr>
        <p:spPr>
          <a:xfrm>
            <a:off x="8171289" y="3560998"/>
            <a:ext cx="1076720" cy="706426"/>
          </a:xfrm>
          <a:prstGeom prst="rect">
            <a:avLst/>
          </a:prstGeom>
          <a:ln w="12700">
            <a:miter lim="400000"/>
          </a:ln>
          <a:extLst>
            <a:ext uri="{C572A759-6A51-4108-AA02-DFA0A04FC94B}">
              <ma14:wrappingTextBoxFlag xmlns:ma14="http://schemas.microsoft.com/office/mac/drawingml/2011/main" xmlns="" val="1"/>
            </a:ext>
          </a:extLst>
        </p:spPr>
        <p:txBody>
          <a:bodyPr wrap="none" lIns="44997" tIns="44997" rIns="44997" bIns="44997" anchor="ctr">
            <a:sp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t>Artıran</a:t>
            </a:r>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pPr>
            <a:r>
              <a:t>faktörler</a:t>
            </a:r>
          </a:p>
        </p:txBody>
      </p:sp>
      <p:grpSp>
        <p:nvGrpSpPr>
          <p:cNvPr id="295" name="Grup"/>
          <p:cNvGrpSpPr/>
          <p:nvPr/>
        </p:nvGrpSpPr>
        <p:grpSpPr>
          <a:xfrm>
            <a:off x="213395" y="4267424"/>
            <a:ext cx="3886629" cy="2898377"/>
            <a:chOff x="0" y="-105338"/>
            <a:chExt cx="4015900" cy="2770961"/>
          </a:xfrm>
        </p:grpSpPr>
        <p:sp>
          <p:nvSpPr>
            <p:cNvPr id="293" name="Köşeleri Yuvarlatılmış Dikdörtgen"/>
            <p:cNvSpPr/>
            <p:nvPr/>
          </p:nvSpPr>
          <p:spPr>
            <a:xfrm>
              <a:off x="0" y="0"/>
              <a:ext cx="3193329" cy="2560285"/>
            </a:xfrm>
            <a:prstGeom prst="roundRect">
              <a:avLst>
                <a:gd name="adj" fmla="val 16667"/>
              </a:avLst>
            </a:prstGeom>
            <a:gradFill flip="none" rotWithShape="1">
              <a:gsLst>
                <a:gs pos="0">
                  <a:srgbClr val="A5E6FF"/>
                </a:gs>
                <a:gs pos="35000">
                  <a:srgbClr val="BFEDFF"/>
                </a:gs>
                <a:gs pos="100000">
                  <a:srgbClr val="E7F8FF"/>
                </a:gs>
              </a:gsLst>
              <a:lin ang="16200000" scaled="0"/>
            </a:gradFill>
            <a:ln w="12700" cap="flat">
              <a:solidFill>
                <a:srgbClr val="46AAC4"/>
              </a:solidFill>
              <a:prstDash val="solid"/>
              <a:round/>
            </a:ln>
            <a:effectLst>
              <a:outerShdw blurRad="50800" dist="25400" dir="5400000" rotWithShape="0">
                <a:srgbClr val="000000">
                  <a:alpha val="38000"/>
                </a:srgbClr>
              </a:outerShdw>
            </a:effectLst>
          </p:spPr>
          <p:txBody>
            <a:bodyPr wrap="square" lIns="50800" tIns="50800" rIns="50800" bIns="5080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solidFill>
                    <a:srgbClr val="FFFFFF"/>
                  </a:solidFill>
                  <a:effectLst>
                    <a:outerShdw blurRad="25400" dist="33948" dir="2700000" rotWithShape="0">
                      <a:srgbClr val="3B3936"/>
                    </a:outerShdw>
                  </a:effectLst>
                </a:defRPr>
              </a:pPr>
              <a:endParaRPr/>
            </a:p>
          </p:txBody>
        </p:sp>
        <p:sp>
          <p:nvSpPr>
            <p:cNvPr id="294" name="Anneye bağlanma…"/>
            <p:cNvSpPr txBox="1"/>
            <p:nvPr/>
          </p:nvSpPr>
          <p:spPr>
            <a:xfrm>
              <a:off x="12129" y="-105338"/>
              <a:ext cx="4003771" cy="27709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60" tIns="58060" rIns="58060" bIns="58060" numCol="1" anchor="ctr">
              <a:sp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Anneye</a:t>
              </a:r>
              <a:r>
                <a:rPr dirty="0"/>
                <a:t> </a:t>
              </a:r>
              <a:r>
                <a:rPr dirty="0" err="1"/>
                <a:t>bağlanma</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Babaya</a:t>
              </a:r>
              <a:r>
                <a:rPr dirty="0"/>
                <a:t> </a:t>
              </a:r>
              <a:r>
                <a:rPr dirty="0" err="1"/>
                <a:t>bağlanma</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Özgüven</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Babanın</a:t>
              </a:r>
              <a:r>
                <a:rPr dirty="0"/>
                <a:t> </a:t>
              </a:r>
              <a:r>
                <a:rPr dirty="0" err="1"/>
                <a:t>eğitim</a:t>
              </a:r>
              <a:r>
                <a:rPr dirty="0"/>
                <a:t> </a:t>
              </a:r>
              <a:r>
                <a:rPr dirty="0" err="1"/>
                <a:t>durumu</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Akademik</a:t>
              </a:r>
              <a:r>
                <a:rPr dirty="0"/>
                <a:t> </a:t>
              </a:r>
              <a:r>
                <a:rPr dirty="0" err="1"/>
                <a:t>performans</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İnançlar</a:t>
              </a:r>
              <a:endParaRPr dirty="0"/>
            </a:p>
          </p:txBody>
        </p:sp>
      </p:grpSp>
      <p:grpSp>
        <p:nvGrpSpPr>
          <p:cNvPr id="298" name="Grup"/>
          <p:cNvGrpSpPr/>
          <p:nvPr/>
        </p:nvGrpSpPr>
        <p:grpSpPr>
          <a:xfrm>
            <a:off x="7016628" y="4451256"/>
            <a:ext cx="2855825" cy="2584155"/>
            <a:chOff x="0" y="-60580"/>
            <a:chExt cx="3097794" cy="2921793"/>
          </a:xfrm>
        </p:grpSpPr>
        <p:sp>
          <p:nvSpPr>
            <p:cNvPr id="296" name="Köşeleri Yuvarlatılmış Dikdörtgen"/>
            <p:cNvSpPr/>
            <p:nvPr/>
          </p:nvSpPr>
          <p:spPr>
            <a:xfrm>
              <a:off x="0" y="-60581"/>
              <a:ext cx="3097795" cy="2921794"/>
            </a:xfrm>
            <a:prstGeom prst="roundRect">
              <a:avLst>
                <a:gd name="adj" fmla="val 16667"/>
              </a:avLst>
            </a:prstGeom>
            <a:gradFill flip="none" rotWithShape="1">
              <a:gsLst>
                <a:gs pos="0">
                  <a:srgbClr val="BABABA"/>
                </a:gs>
                <a:gs pos="35000">
                  <a:srgbClr val="CFCFCF"/>
                </a:gs>
                <a:gs pos="100000">
                  <a:srgbClr val="EDEDED"/>
                </a:gs>
              </a:gsLst>
              <a:lin ang="16200000" scaled="0"/>
            </a:gradFill>
            <a:ln w="12700" cap="flat">
              <a:solidFill>
                <a:srgbClr val="000000"/>
              </a:solidFill>
              <a:prstDash val="solid"/>
              <a:round/>
            </a:ln>
            <a:effectLst>
              <a:outerShdw blurRad="50800" dist="25400" dir="5400000" rotWithShape="0">
                <a:srgbClr val="000000">
                  <a:alpha val="38000"/>
                </a:srgbClr>
              </a:outerShdw>
            </a:effectLst>
          </p:spPr>
          <p:txBody>
            <a:bodyPr wrap="square" lIns="50800" tIns="50800" rIns="50800" bIns="5080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solidFill>
                    <a:srgbClr val="FFFFFF"/>
                  </a:solidFill>
                  <a:effectLst>
                    <a:outerShdw blurRad="25400" dist="33948" dir="2700000" rotWithShape="0">
                      <a:srgbClr val="3B3936"/>
                    </a:outerShdw>
                  </a:effectLst>
                </a:defRPr>
              </a:pPr>
              <a:endParaRPr/>
            </a:p>
          </p:txBody>
        </p:sp>
        <p:sp>
          <p:nvSpPr>
            <p:cNvPr id="297" name="İntihar eğilimi…"/>
            <p:cNvSpPr txBox="1"/>
            <p:nvPr/>
          </p:nvSpPr>
          <p:spPr>
            <a:xfrm>
              <a:off x="326324" y="86845"/>
              <a:ext cx="2445146" cy="26269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8060" tIns="58060" rIns="58060" bIns="58060" numCol="1" anchor="ctr">
              <a:noAutofit/>
            </a:bodyPr>
            <a:lstStyle/>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İntihar</a:t>
              </a:r>
              <a:r>
                <a:rPr dirty="0"/>
                <a:t> </a:t>
              </a:r>
              <a:r>
                <a:rPr dirty="0" err="1"/>
                <a:t>eğilimi</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Engellenme</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Hayal</a:t>
              </a:r>
              <a:r>
                <a:rPr dirty="0"/>
                <a:t> </a:t>
              </a:r>
              <a:r>
                <a:rPr dirty="0" err="1"/>
                <a:t>kırıklığı</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Yabancılaşma</a:t>
              </a:r>
              <a:endParaRPr dirty="0"/>
            </a:p>
            <a:p>
              <a:pPr>
                <a:tabLst>
                  <a:tab pos="442913" algn="l"/>
                  <a:tab pos="905510" algn="l"/>
                  <a:tab pos="1348423" algn="l"/>
                  <a:tab pos="1811020" algn="l"/>
                  <a:tab pos="2273618" algn="l"/>
                  <a:tab pos="2726373" algn="l"/>
                  <a:tab pos="3188970" algn="l"/>
                  <a:tab pos="3651568" algn="l"/>
                  <a:tab pos="4094480" algn="l"/>
                  <a:tab pos="4557078" algn="l"/>
                  <a:tab pos="5019675" algn="l"/>
                  <a:tab pos="5472430" algn="l"/>
                  <a:tab pos="5935028" algn="l"/>
                  <a:tab pos="6387783" algn="l"/>
                  <a:tab pos="6840538" algn="l"/>
                  <a:tab pos="7303135" algn="l"/>
                  <a:tab pos="7765733" algn="l"/>
                  <a:tab pos="8208645" algn="l"/>
                  <a:tab pos="8671243" algn="l"/>
                  <a:tab pos="9133840" algn="l"/>
                </a:tabLst>
                <a:defRPr sz="2200"/>
              </a:pPr>
              <a:r>
                <a:rPr dirty="0" err="1"/>
                <a:t>Evden</a:t>
              </a:r>
              <a:r>
                <a:rPr dirty="0"/>
                <a:t> </a:t>
              </a:r>
              <a:r>
                <a:rPr dirty="0" err="1"/>
                <a:t>uzaklaşma</a:t>
              </a:r>
              <a:endParaRPr dirty="0"/>
            </a:p>
          </p:txBody>
        </p:sp>
      </p:grpSp>
    </p:spTree>
    <p:extLst>
      <p:ext uri="{BB962C8B-B14F-4D97-AF65-F5344CB8AC3E}">
        <p14:creationId xmlns:p14="http://schemas.microsoft.com/office/powerpoint/2010/main" val="27577686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bwMode="auto">
          <a:xfrm>
            <a:off x="6386513" y="2112963"/>
            <a:ext cx="3022600" cy="2605087"/>
          </a:xfrm>
        </p:spPr>
        <p:txBody>
          <a:bodyPr vert="horz" wrap="square" numCol="1" anchorCtr="0" compatLnSpc="1">
            <a:prstTxWarp prst="textNoShape">
              <a:avLst/>
            </a:prstTxWarp>
          </a:bodyPr>
          <a:lstStyle/>
          <a:p>
            <a:pPr eaLnBrk="1" hangingPunct="1"/>
            <a:r>
              <a:rPr lang="tr-TR" sz="3100" dirty="0" smtClean="0"/>
              <a:t>GELİŞİM;</a:t>
            </a:r>
            <a:br>
              <a:rPr lang="tr-TR" sz="3100" dirty="0" smtClean="0"/>
            </a:br>
            <a:r>
              <a:rPr lang="tr-TR" sz="3100" dirty="0" smtClean="0"/>
              <a:t>Biyolojik, psikolojik ve sosyal güçlerin etkileşimi</a:t>
            </a:r>
          </a:p>
        </p:txBody>
      </p:sp>
      <p:sp>
        <p:nvSpPr>
          <p:cNvPr id="32771" name="Text Placeholder 5"/>
          <p:cNvSpPr>
            <a:spLocks noGrp="1"/>
          </p:cNvSpPr>
          <p:nvPr>
            <p:ph type="body" sz="half" idx="2"/>
          </p:nvPr>
        </p:nvSpPr>
        <p:spPr>
          <a:xfrm>
            <a:off x="1005483" y="6157689"/>
            <a:ext cx="4870450" cy="552475"/>
          </a:xfrm>
        </p:spPr>
        <p:txBody>
          <a:bodyPr>
            <a:normAutofit/>
          </a:bodyPr>
          <a:lstStyle/>
          <a:p>
            <a:pPr eaLnBrk="1" hangingPunct="1">
              <a:lnSpc>
                <a:spcPts val="1763"/>
              </a:lnSpc>
              <a:spcBef>
                <a:spcPct val="0"/>
              </a:spcBef>
            </a:pPr>
            <a:r>
              <a:rPr lang="tr-TR" sz="3200" dirty="0" smtClean="0"/>
              <a:t>Gelişimin bileşenleri </a:t>
            </a:r>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393458855"/>
              </p:ext>
            </p:extLst>
          </p:nvPr>
        </p:nvGraphicFramePr>
        <p:xfrm>
          <a:off x="923621" y="1260475"/>
          <a:ext cx="4870000" cy="387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73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a:lnSpc>
                <a:spcPct val="150000"/>
              </a:lnSpc>
            </a:pPr>
            <a:r>
              <a:rPr lang="tr-TR" dirty="0"/>
              <a:t>Yapısal </a:t>
            </a:r>
            <a:r>
              <a:rPr lang="tr-TR" dirty="0" smtClean="0"/>
              <a:t>faktörler; Zeka</a:t>
            </a:r>
            <a:r>
              <a:rPr lang="tr-TR" dirty="0"/>
              <a:t>, mizaç, yapısal </a:t>
            </a:r>
            <a:r>
              <a:rPr lang="tr-TR" dirty="0" smtClean="0"/>
              <a:t>gelişimsel </a:t>
            </a:r>
            <a:r>
              <a:rPr lang="tr-TR" dirty="0"/>
              <a:t>bozuklukların varlığı</a:t>
            </a:r>
          </a:p>
          <a:p>
            <a:pPr>
              <a:lnSpc>
                <a:spcPct val="150000"/>
              </a:lnSpc>
            </a:pPr>
            <a:r>
              <a:rPr lang="tr-TR" dirty="0" smtClean="0"/>
              <a:t>Çevresel faktörler;</a:t>
            </a:r>
          </a:p>
          <a:p>
            <a:pPr lvl="1">
              <a:lnSpc>
                <a:spcPct val="150000"/>
              </a:lnSpc>
            </a:pPr>
            <a:r>
              <a:rPr lang="tr-TR" dirty="0" smtClean="0"/>
              <a:t>Şiddet – İstismar/ihmal</a:t>
            </a:r>
            <a:endParaRPr lang="tr-TR" dirty="0"/>
          </a:p>
          <a:p>
            <a:pPr lvl="1">
              <a:lnSpc>
                <a:spcPct val="150000"/>
              </a:lnSpc>
            </a:pPr>
            <a:r>
              <a:rPr lang="tr-TR" dirty="0" smtClean="0"/>
              <a:t>İstismar </a:t>
            </a:r>
            <a:r>
              <a:rPr lang="tr-TR" dirty="0"/>
              <a:t>dışı risk etmenleri (yoksulluk, eğitim </a:t>
            </a:r>
            <a:r>
              <a:rPr lang="tr-TR" dirty="0" smtClean="0"/>
              <a:t>eksikliği</a:t>
            </a:r>
            <a:r>
              <a:rPr lang="tr-TR" dirty="0"/>
              <a:t>, aile içi şiddet </a:t>
            </a:r>
            <a:r>
              <a:rPr lang="tr-TR" dirty="0" smtClean="0"/>
              <a:t>…), </a:t>
            </a:r>
            <a:endParaRPr lang="tr-TR" dirty="0"/>
          </a:p>
          <a:p>
            <a:pPr>
              <a:lnSpc>
                <a:spcPct val="150000"/>
              </a:lnSpc>
            </a:pPr>
            <a:r>
              <a:rPr lang="tr-TR" dirty="0" smtClean="0"/>
              <a:t>Koruyucu </a:t>
            </a:r>
            <a:r>
              <a:rPr lang="tr-TR" dirty="0"/>
              <a:t>etmenler (sağlıklı, bilinçli ve destekleyici </a:t>
            </a:r>
            <a:r>
              <a:rPr lang="tr-TR" dirty="0" smtClean="0"/>
              <a:t>anne </a:t>
            </a:r>
            <a:r>
              <a:rPr lang="tr-TR" dirty="0"/>
              <a:t>ya da baba, geniş aile desteği, toplumsal </a:t>
            </a:r>
            <a:r>
              <a:rPr lang="tr-TR" dirty="0" smtClean="0"/>
              <a:t>kurumların </a:t>
            </a:r>
            <a:r>
              <a:rPr lang="tr-TR" dirty="0"/>
              <a:t>işlevselliği </a:t>
            </a:r>
            <a:r>
              <a:rPr lang="tr-TR" dirty="0" smtClean="0"/>
              <a:t>..)</a:t>
            </a:r>
            <a:endParaRPr lang="tr-TR" dirty="0"/>
          </a:p>
        </p:txBody>
      </p:sp>
      <p:sp>
        <p:nvSpPr>
          <p:cNvPr id="5" name="Başlık 1"/>
          <p:cNvSpPr>
            <a:spLocks noGrp="1"/>
          </p:cNvSpPr>
          <p:nvPr>
            <p:ph type="title"/>
          </p:nvPr>
        </p:nvSpPr>
        <p:spPr/>
        <p:txBody>
          <a:bodyPr>
            <a:normAutofit/>
          </a:bodyPr>
          <a:lstStyle/>
          <a:p>
            <a:r>
              <a:rPr lang="tr-TR" dirty="0" smtClean="0"/>
              <a:t>Ruhsal gelişimi etkileyen faktörler</a:t>
            </a:r>
            <a:endParaRPr lang="tr-TR" dirty="0"/>
          </a:p>
        </p:txBody>
      </p:sp>
    </p:spTree>
    <p:extLst>
      <p:ext uri="{BB962C8B-B14F-4D97-AF65-F5344CB8AC3E}">
        <p14:creationId xmlns:p14="http://schemas.microsoft.com/office/powerpoint/2010/main" val="90305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968274" y="4705227"/>
            <a:ext cx="9129399" cy="1704825"/>
          </a:xfrm>
          <a:prstGeom prst="rect">
            <a:avLst/>
          </a:prstGeom>
          <a:solidFill>
            <a:srgbClr val="FFFFFF"/>
          </a:solidFill>
          <a:ln w="12700">
            <a:miter lim="400000"/>
          </a:ln>
          <a:effectLst>
            <a:outerShdw blurRad="50800" dist="25400" dir="5400000" rotWithShape="0">
              <a:srgbClr val="000000">
                <a:alpha val="25000"/>
              </a:srgbClr>
            </a:outerShdw>
          </a:effectLst>
        </p:spPr>
        <p:txBody>
          <a:bodyPr lIns="0" tIns="0" rIns="0" bIns="0" anchor="ctr"/>
          <a:lstStyle/>
          <a:p>
            <a:pPr defTabSz="457123" fontAlgn="base" hangingPunct="0">
              <a:lnSpc>
                <a:spcPct val="104000"/>
              </a:lnSpc>
              <a:spcBef>
                <a:spcPct val="0"/>
              </a:spcBef>
              <a:spcAft>
                <a:spcPct val="0"/>
              </a:spcAft>
              <a:buClr>
                <a:srgbClr val="000000"/>
              </a:buClr>
              <a:buSzPct val="45000"/>
              <a:defRPr sz="3000">
                <a:solidFill>
                  <a:srgbClr val="FFFFFF"/>
                </a:solidFill>
                <a:effectLst>
                  <a:outerShdw blurRad="76200" dist="12700" dir="5400000" rotWithShape="0">
                    <a:srgbClr val="000000">
                      <a:alpha val="50000"/>
                    </a:srgbClr>
                  </a:outerShdw>
                </a:effectLst>
              </a:defRPr>
            </a:pPr>
            <a:endParaRPr sz="3000">
              <a:solidFill>
                <a:srgbClr val="FFFFFF"/>
              </a:solidFill>
              <a:effectLst>
                <a:outerShdw blurRad="76200" dist="12700" dir="5400000" rotWithShape="0">
                  <a:srgbClr val="000000">
                    <a:alpha val="50000"/>
                  </a:srgbClr>
                </a:outerShdw>
              </a:effectLst>
              <a:latin typeface="Arial" charset="0"/>
            </a:endParaRPr>
          </a:p>
        </p:txBody>
      </p:sp>
      <p:sp>
        <p:nvSpPr>
          <p:cNvPr id="41" name="Shape 41"/>
          <p:cNvSpPr>
            <a:spLocks noGrp="1"/>
          </p:cNvSpPr>
          <p:nvPr>
            <p:ph type="title"/>
          </p:nvPr>
        </p:nvSpPr>
        <p:spPr>
          <a:xfrm>
            <a:off x="983972" y="620092"/>
            <a:ext cx="8107920" cy="2053511"/>
          </a:xfrm>
          <a:prstGeom prst="rect">
            <a:avLst/>
          </a:prstGeom>
        </p:spPr>
        <p:txBody>
          <a:bodyPr/>
          <a:lstStyle>
            <a:lvl1pPr indent="305714" defTabSz="305714">
              <a:lnSpc>
                <a:spcPct val="115000"/>
              </a:lnSpc>
              <a:spcBef>
                <a:spcPts val="600"/>
              </a:spcBef>
              <a:defRPr sz="4080">
                <a:solidFill>
                  <a:srgbClr val="000000"/>
                </a:solidFill>
                <a:uFill>
                  <a:solidFill/>
                </a:uFill>
              </a:defRPr>
            </a:lvl1pPr>
          </a:lstStyle>
          <a:p>
            <a:pPr lvl="0">
              <a:defRPr sz="1800">
                <a:uFillTx/>
              </a:defRPr>
            </a:pPr>
            <a:r>
              <a:rPr sz="3200"/>
              <a:t>Türkiye’de Üniversite Öğrencilerinde Çocukluk Çağı Olumsuz Yaşam Deneyimleri Araştırması (2013)</a:t>
            </a:r>
          </a:p>
        </p:txBody>
      </p:sp>
      <p:sp>
        <p:nvSpPr>
          <p:cNvPr id="42" name="Shape 42"/>
          <p:cNvSpPr>
            <a:spLocks noGrp="1"/>
          </p:cNvSpPr>
          <p:nvPr>
            <p:ph type="body" idx="1"/>
          </p:nvPr>
        </p:nvSpPr>
        <p:spPr>
          <a:xfrm>
            <a:off x="983972" y="3029308"/>
            <a:ext cx="8107920" cy="2605276"/>
          </a:xfrm>
          <a:prstGeom prst="rect">
            <a:avLst/>
          </a:prstGeom>
        </p:spPr>
        <p:txBody>
          <a:bodyPr/>
          <a:lstStyle/>
          <a:p>
            <a:pPr defTabSz="209020">
              <a:lnSpc>
                <a:spcPct val="115000"/>
              </a:lnSpc>
              <a:spcBef>
                <a:spcPts val="465"/>
              </a:spcBef>
              <a:defRPr sz="1800">
                <a:solidFill>
                  <a:srgbClr val="000000"/>
                </a:solidFill>
              </a:defRPr>
            </a:pPr>
            <a:r>
              <a:rPr sz="2000" dirty="0">
                <a:uFill>
                  <a:solidFill/>
                </a:uFill>
              </a:rPr>
              <a:t>B. </a:t>
            </a:r>
            <a:r>
              <a:rPr sz="2000" dirty="0" err="1">
                <a:uFill>
                  <a:solidFill/>
                </a:uFill>
              </a:rPr>
              <a:t>Ulukol</a:t>
            </a:r>
            <a:r>
              <a:rPr sz="2000" baseline="31999" dirty="0" err="1">
                <a:uFill>
                  <a:solidFill/>
                </a:uFill>
              </a:rPr>
              <a:t>a</a:t>
            </a:r>
            <a:r>
              <a:rPr sz="2000" dirty="0">
                <a:uFill>
                  <a:solidFill/>
                </a:uFill>
              </a:rPr>
              <a:t>, A. </a:t>
            </a:r>
            <a:r>
              <a:rPr sz="2000" dirty="0" err="1">
                <a:uFill>
                  <a:solidFill/>
                </a:uFill>
              </a:rPr>
              <a:t>Kahiloğulları</a:t>
            </a:r>
            <a:r>
              <a:rPr sz="2000" baseline="31999" dirty="0" err="1">
                <a:uFill>
                  <a:solidFill/>
                </a:uFill>
              </a:rPr>
              <a:t>b</a:t>
            </a:r>
            <a:r>
              <a:rPr sz="2000" dirty="0">
                <a:uFill>
                  <a:solidFill/>
                </a:uFill>
              </a:rPr>
              <a:t>, D. </a:t>
            </a:r>
            <a:r>
              <a:rPr sz="2000" dirty="0" err="1">
                <a:uFill>
                  <a:solidFill/>
                </a:uFill>
              </a:rPr>
              <a:t>Sethi</a:t>
            </a:r>
            <a:r>
              <a:rPr sz="2000" baseline="31999" dirty="0" err="1">
                <a:uFill>
                  <a:solidFill/>
                </a:uFill>
              </a:rPr>
              <a:t>c</a:t>
            </a:r>
            <a:r>
              <a:rPr sz="2000" dirty="0">
                <a:uFill>
                  <a:solidFill/>
                </a:uFill>
              </a:rPr>
              <a:t>, S. V. </a:t>
            </a:r>
            <a:r>
              <a:rPr sz="2000" dirty="0" err="1">
                <a:uFill>
                  <a:solidFill/>
                </a:uFill>
              </a:rPr>
              <a:t>Güney</a:t>
            </a:r>
            <a:r>
              <a:rPr sz="2000" baseline="31999" dirty="0" err="1">
                <a:uFill>
                  <a:solidFill/>
                </a:uFill>
              </a:rPr>
              <a:t>d</a:t>
            </a:r>
            <a:r>
              <a:rPr sz="2000" dirty="0">
                <a:uFill>
                  <a:solidFill/>
                </a:uFill>
              </a:rPr>
              <a:t>, Ö.B. </a:t>
            </a:r>
            <a:r>
              <a:rPr sz="2000" dirty="0" err="1">
                <a:uFill>
                  <a:solidFill/>
                </a:uFill>
              </a:rPr>
              <a:t>Ödek</a:t>
            </a:r>
            <a:r>
              <a:rPr sz="2000" baseline="31999" dirty="0" err="1">
                <a:uFill>
                  <a:solidFill/>
                </a:uFill>
              </a:rPr>
              <a:t>a</a:t>
            </a:r>
            <a:r>
              <a:rPr sz="2000" dirty="0">
                <a:uFill>
                  <a:solidFill/>
                </a:uFill>
              </a:rPr>
              <a:t>, S. </a:t>
            </a:r>
            <a:r>
              <a:rPr sz="2000" dirty="0" err="1">
                <a:uFill>
                  <a:solidFill/>
                </a:uFill>
              </a:rPr>
              <a:t>Parin</a:t>
            </a:r>
            <a:r>
              <a:rPr sz="2000" baseline="31999" dirty="0" err="1">
                <a:uFill>
                  <a:solidFill/>
                </a:uFill>
              </a:rPr>
              <a:t>e</a:t>
            </a:r>
            <a:r>
              <a:rPr sz="2000" dirty="0">
                <a:uFill>
                  <a:solidFill/>
                </a:uFill>
              </a:rPr>
              <a:t>,     M. </a:t>
            </a:r>
            <a:r>
              <a:rPr sz="2000" dirty="0" err="1">
                <a:uFill>
                  <a:solidFill/>
                </a:uFill>
              </a:rPr>
              <a:t>Topbaş</a:t>
            </a:r>
            <a:r>
              <a:rPr sz="2000" baseline="31999" dirty="0" err="1">
                <a:uFill>
                  <a:solidFill/>
                </a:uFill>
              </a:rPr>
              <a:t>f</a:t>
            </a:r>
            <a:r>
              <a:rPr sz="2000" dirty="0">
                <a:uFill>
                  <a:solidFill/>
                </a:uFill>
              </a:rPr>
              <a:t>, S. </a:t>
            </a:r>
            <a:r>
              <a:rPr sz="2000" dirty="0" err="1">
                <a:uFill>
                  <a:solidFill/>
                </a:uFill>
              </a:rPr>
              <a:t>Akşit</a:t>
            </a:r>
            <a:r>
              <a:rPr sz="2000" baseline="31999" dirty="0" err="1">
                <a:uFill>
                  <a:solidFill/>
                </a:uFill>
              </a:rPr>
              <a:t>g</a:t>
            </a:r>
            <a:r>
              <a:rPr sz="2000" dirty="0">
                <a:uFill>
                  <a:solidFill/>
                </a:uFill>
              </a:rPr>
              <a:t>, F. </a:t>
            </a:r>
            <a:r>
              <a:rPr sz="2000" dirty="0" err="1">
                <a:uFill>
                  <a:solidFill/>
                </a:uFill>
              </a:rPr>
              <a:t>Koç</a:t>
            </a:r>
            <a:r>
              <a:rPr sz="2000" baseline="31999" dirty="0" err="1">
                <a:uFill>
                  <a:solidFill/>
                </a:uFill>
              </a:rPr>
              <a:t>g</a:t>
            </a:r>
            <a:r>
              <a:rPr sz="2000" dirty="0">
                <a:uFill>
                  <a:solidFill/>
                </a:uFill>
              </a:rPr>
              <a:t>, K. </a:t>
            </a:r>
            <a:r>
              <a:rPr sz="2000" dirty="0" err="1">
                <a:uFill>
                  <a:solidFill/>
                </a:uFill>
              </a:rPr>
              <a:t>Köse</a:t>
            </a:r>
            <a:r>
              <a:rPr sz="2000" baseline="31999" dirty="0" err="1">
                <a:uFill>
                  <a:solidFill/>
                </a:uFill>
              </a:rPr>
              <a:t>a</a:t>
            </a:r>
            <a:r>
              <a:rPr sz="2000" dirty="0">
                <a:uFill>
                  <a:solidFill/>
                </a:uFill>
              </a:rPr>
              <a:t>, G. </a:t>
            </a:r>
            <a:r>
              <a:rPr sz="2000" dirty="0" err="1">
                <a:uFill>
                  <a:solidFill/>
                </a:uFill>
              </a:rPr>
              <a:t>Çan</a:t>
            </a:r>
            <a:r>
              <a:rPr sz="2000" baseline="31999" dirty="0" err="1">
                <a:uFill>
                  <a:solidFill/>
                </a:uFill>
              </a:rPr>
              <a:t>f</a:t>
            </a:r>
            <a:endParaRPr sz="2000" baseline="31999" dirty="0">
              <a:uFill>
                <a:solidFill/>
              </a:uFill>
            </a:endParaRPr>
          </a:p>
          <a:p>
            <a:pPr defTabSz="209020">
              <a:lnSpc>
                <a:spcPct val="115000"/>
              </a:lnSpc>
              <a:spcBef>
                <a:spcPts val="465"/>
              </a:spcBef>
              <a:defRPr sz="1800">
                <a:solidFill>
                  <a:srgbClr val="000000"/>
                </a:solidFill>
              </a:defRPr>
            </a:pPr>
            <a:r>
              <a:rPr sz="2000" baseline="31999" dirty="0">
                <a:uFill>
                  <a:solidFill/>
                </a:uFill>
              </a:rPr>
              <a:t>a</a:t>
            </a:r>
            <a:r>
              <a:rPr sz="2000" dirty="0">
                <a:uFill>
                  <a:solidFill/>
                </a:uFill>
              </a:rPr>
              <a:t> Ankara </a:t>
            </a:r>
            <a:r>
              <a:rPr sz="2000" dirty="0" err="1">
                <a:uFill>
                  <a:solidFill/>
                </a:uFill>
              </a:rPr>
              <a:t>Üniversitesi</a:t>
            </a:r>
            <a:r>
              <a:rPr sz="2000" dirty="0">
                <a:uFill>
                  <a:solidFill/>
                </a:uFill>
              </a:rPr>
              <a:t>, </a:t>
            </a:r>
            <a:r>
              <a:rPr sz="2000" baseline="31999" dirty="0">
                <a:uFill>
                  <a:solidFill/>
                </a:uFill>
              </a:rPr>
              <a:t>b</a:t>
            </a:r>
            <a:r>
              <a:rPr sz="2000" dirty="0">
                <a:uFill>
                  <a:solidFill/>
                </a:uFill>
              </a:rPr>
              <a:t> </a:t>
            </a:r>
            <a:r>
              <a:rPr sz="2000" dirty="0" err="1">
                <a:uFill>
                  <a:solidFill/>
                </a:uFill>
              </a:rPr>
              <a:t>Sağlık</a:t>
            </a:r>
            <a:r>
              <a:rPr sz="2000" dirty="0">
                <a:uFill>
                  <a:solidFill/>
                </a:uFill>
              </a:rPr>
              <a:t> </a:t>
            </a:r>
            <a:r>
              <a:rPr sz="2000" dirty="0" err="1">
                <a:uFill>
                  <a:solidFill/>
                </a:uFill>
              </a:rPr>
              <a:t>Bakanlığı</a:t>
            </a:r>
            <a:r>
              <a:rPr sz="2000" dirty="0">
                <a:uFill>
                  <a:solidFill/>
                </a:uFill>
              </a:rPr>
              <a:t>, </a:t>
            </a:r>
            <a:r>
              <a:rPr sz="2000" baseline="31999" dirty="0" err="1">
                <a:uFill>
                  <a:solidFill/>
                </a:uFill>
              </a:rPr>
              <a:t>c</a:t>
            </a:r>
            <a:r>
              <a:rPr sz="2000" dirty="0" err="1">
                <a:uFill>
                  <a:solidFill/>
                </a:uFill>
              </a:rPr>
              <a:t>Dünya</a:t>
            </a:r>
            <a:r>
              <a:rPr sz="2000" dirty="0">
                <a:uFill>
                  <a:solidFill/>
                </a:uFill>
              </a:rPr>
              <a:t> </a:t>
            </a:r>
            <a:r>
              <a:rPr sz="2000" dirty="0" err="1">
                <a:uFill>
                  <a:solidFill/>
                </a:uFill>
              </a:rPr>
              <a:t>Sağlık</a:t>
            </a:r>
            <a:r>
              <a:rPr sz="2000" dirty="0">
                <a:uFill>
                  <a:solidFill/>
                </a:uFill>
              </a:rPr>
              <a:t> </a:t>
            </a:r>
            <a:r>
              <a:rPr sz="2000" dirty="0" err="1">
                <a:uFill>
                  <a:solidFill/>
                </a:uFill>
              </a:rPr>
              <a:t>Örgütü</a:t>
            </a:r>
            <a:r>
              <a:rPr sz="2000" dirty="0">
                <a:uFill>
                  <a:solidFill/>
                </a:uFill>
              </a:rPr>
              <a:t>, </a:t>
            </a:r>
            <a:r>
              <a:rPr sz="2000" baseline="31999" dirty="0" err="1">
                <a:uFill>
                  <a:solidFill/>
                </a:uFill>
              </a:rPr>
              <a:t>d</a:t>
            </a:r>
            <a:r>
              <a:rPr sz="2000" dirty="0" err="1">
                <a:uFill>
                  <a:solidFill/>
                </a:uFill>
              </a:rPr>
              <a:t>Akdeniz</a:t>
            </a:r>
            <a:r>
              <a:rPr sz="2000" dirty="0">
                <a:uFill>
                  <a:solidFill/>
                </a:uFill>
              </a:rPr>
              <a:t> </a:t>
            </a:r>
            <a:r>
              <a:rPr sz="2000" dirty="0" err="1">
                <a:uFill>
                  <a:solidFill/>
                </a:uFill>
              </a:rPr>
              <a:t>Üniversitesi</a:t>
            </a:r>
            <a:r>
              <a:rPr sz="2000" dirty="0">
                <a:uFill>
                  <a:solidFill/>
                </a:uFill>
              </a:rPr>
              <a:t>, </a:t>
            </a:r>
            <a:r>
              <a:rPr sz="2000" baseline="31999" dirty="0" err="1">
                <a:uFill>
                  <a:solidFill/>
                </a:uFill>
              </a:rPr>
              <a:t>e</a:t>
            </a:r>
            <a:r>
              <a:rPr sz="2000" dirty="0" err="1">
                <a:uFill>
                  <a:solidFill/>
                </a:uFill>
              </a:rPr>
              <a:t>Yüzüncü</a:t>
            </a:r>
            <a:r>
              <a:rPr sz="2000" dirty="0">
                <a:uFill>
                  <a:solidFill/>
                </a:uFill>
              </a:rPr>
              <a:t> </a:t>
            </a:r>
            <a:r>
              <a:rPr sz="2000" dirty="0" err="1">
                <a:uFill>
                  <a:solidFill/>
                </a:uFill>
              </a:rPr>
              <a:t>Yıl</a:t>
            </a:r>
            <a:r>
              <a:rPr sz="2000" dirty="0">
                <a:uFill>
                  <a:solidFill/>
                </a:uFill>
              </a:rPr>
              <a:t> </a:t>
            </a:r>
            <a:r>
              <a:rPr sz="2000" dirty="0" err="1">
                <a:uFill>
                  <a:solidFill/>
                </a:uFill>
              </a:rPr>
              <a:t>Üniversitesi</a:t>
            </a:r>
            <a:r>
              <a:rPr sz="2000" dirty="0">
                <a:uFill>
                  <a:solidFill/>
                </a:uFill>
              </a:rPr>
              <a:t>, </a:t>
            </a:r>
            <a:r>
              <a:rPr sz="2000" baseline="31999" dirty="0" err="1">
                <a:uFill>
                  <a:solidFill/>
                </a:uFill>
              </a:rPr>
              <a:t>f</a:t>
            </a:r>
            <a:r>
              <a:rPr sz="2000" dirty="0" err="1">
                <a:uFill>
                  <a:solidFill/>
                </a:uFill>
              </a:rPr>
              <a:t>Karadeniz</a:t>
            </a:r>
            <a:r>
              <a:rPr sz="2000" dirty="0">
                <a:uFill>
                  <a:solidFill/>
                </a:uFill>
              </a:rPr>
              <a:t> </a:t>
            </a:r>
            <a:r>
              <a:rPr sz="2000" dirty="0" err="1">
                <a:uFill>
                  <a:solidFill/>
                </a:uFill>
              </a:rPr>
              <a:t>Teknik</a:t>
            </a:r>
            <a:r>
              <a:rPr sz="2000" dirty="0">
                <a:uFill>
                  <a:solidFill/>
                </a:uFill>
              </a:rPr>
              <a:t> </a:t>
            </a:r>
            <a:r>
              <a:rPr sz="2000" dirty="0" err="1">
                <a:uFill>
                  <a:solidFill/>
                </a:uFill>
              </a:rPr>
              <a:t>Üniversitesi</a:t>
            </a:r>
            <a:r>
              <a:rPr sz="2000" dirty="0">
                <a:uFill>
                  <a:solidFill/>
                </a:uFill>
              </a:rPr>
              <a:t>, </a:t>
            </a:r>
            <a:r>
              <a:rPr sz="2000" baseline="31999" dirty="0" err="1">
                <a:uFill>
                  <a:solidFill/>
                </a:uFill>
              </a:rPr>
              <a:t>g</a:t>
            </a:r>
            <a:r>
              <a:rPr sz="2000" dirty="0" err="1">
                <a:uFill>
                  <a:solidFill/>
                </a:uFill>
              </a:rPr>
              <a:t>Ege</a:t>
            </a:r>
            <a:r>
              <a:rPr sz="2000" dirty="0">
                <a:uFill>
                  <a:solidFill/>
                </a:uFill>
              </a:rPr>
              <a:t> </a:t>
            </a:r>
            <a:r>
              <a:rPr sz="2000" dirty="0" err="1">
                <a:uFill>
                  <a:solidFill/>
                </a:uFill>
              </a:rPr>
              <a:t>Üniversitesi</a:t>
            </a:r>
            <a:r>
              <a:rPr sz="2000" dirty="0">
                <a:uFill>
                  <a:solidFill/>
                </a:uFill>
              </a:rPr>
              <a:t> </a:t>
            </a:r>
          </a:p>
        </p:txBody>
      </p:sp>
      <p:pic>
        <p:nvPicPr>
          <p:cNvPr id="43" name="image1.png"/>
          <p:cNvPicPr/>
          <p:nvPr/>
        </p:nvPicPr>
        <p:blipFill>
          <a:blip r:embed="rId2">
            <a:extLst/>
          </a:blip>
          <a:stretch>
            <a:fillRect/>
          </a:stretch>
        </p:blipFill>
        <p:spPr>
          <a:xfrm>
            <a:off x="3030397" y="5421879"/>
            <a:ext cx="1001491" cy="994744"/>
          </a:xfrm>
          <a:prstGeom prst="rect">
            <a:avLst/>
          </a:prstGeom>
          <a:ln w="12700">
            <a:miter lim="400000"/>
          </a:ln>
        </p:spPr>
      </p:pic>
      <p:pic>
        <p:nvPicPr>
          <p:cNvPr id="44" name="image3.pdf"/>
          <p:cNvPicPr/>
          <p:nvPr/>
        </p:nvPicPr>
        <p:blipFill>
          <a:blip r:embed="rId3">
            <a:extLst/>
          </a:blip>
          <a:stretch>
            <a:fillRect/>
          </a:stretch>
        </p:blipFill>
        <p:spPr>
          <a:xfrm>
            <a:off x="599437" y="5458007"/>
            <a:ext cx="1948522" cy="984747"/>
          </a:xfrm>
          <a:prstGeom prst="rect">
            <a:avLst/>
          </a:prstGeom>
          <a:ln w="12700">
            <a:miter lim="400000"/>
          </a:ln>
        </p:spPr>
      </p:pic>
      <p:pic>
        <p:nvPicPr>
          <p:cNvPr id="45" name="pasted-image.tif"/>
          <p:cNvPicPr/>
          <p:nvPr/>
        </p:nvPicPr>
        <p:blipFill>
          <a:blip r:embed="rId4">
            <a:extLst/>
          </a:blip>
          <a:stretch>
            <a:fillRect/>
          </a:stretch>
        </p:blipFill>
        <p:spPr>
          <a:xfrm>
            <a:off x="4416006" y="5408819"/>
            <a:ext cx="1020062" cy="1020866"/>
          </a:xfrm>
          <a:prstGeom prst="rect">
            <a:avLst/>
          </a:prstGeom>
          <a:ln w="12700">
            <a:miter lim="400000"/>
          </a:ln>
        </p:spPr>
      </p:pic>
      <p:pic>
        <p:nvPicPr>
          <p:cNvPr id="46" name="pasted-image.tif"/>
          <p:cNvPicPr/>
          <p:nvPr/>
        </p:nvPicPr>
        <p:blipFill>
          <a:blip r:embed="rId5">
            <a:extLst/>
          </a:blip>
          <a:stretch>
            <a:fillRect/>
          </a:stretch>
        </p:blipFill>
        <p:spPr>
          <a:xfrm>
            <a:off x="5894889" y="5379407"/>
            <a:ext cx="950406" cy="1079690"/>
          </a:xfrm>
          <a:prstGeom prst="rect">
            <a:avLst/>
          </a:prstGeom>
          <a:ln w="12700">
            <a:miter lim="400000"/>
          </a:ln>
        </p:spPr>
      </p:pic>
      <p:pic>
        <p:nvPicPr>
          <p:cNvPr id="47" name="pasted-image.tif"/>
          <p:cNvPicPr/>
          <p:nvPr/>
        </p:nvPicPr>
        <p:blipFill>
          <a:blip r:embed="rId6">
            <a:extLst/>
          </a:blip>
          <a:stretch>
            <a:fillRect/>
          </a:stretch>
        </p:blipFill>
        <p:spPr>
          <a:xfrm>
            <a:off x="7170245" y="5379407"/>
            <a:ext cx="1078840" cy="1079690"/>
          </a:xfrm>
          <a:prstGeom prst="rect">
            <a:avLst/>
          </a:prstGeom>
          <a:ln w="12700">
            <a:miter lim="400000"/>
          </a:ln>
        </p:spPr>
      </p:pic>
      <p:pic>
        <p:nvPicPr>
          <p:cNvPr id="48" name="pasted-image.tif"/>
          <p:cNvPicPr/>
          <p:nvPr/>
        </p:nvPicPr>
        <p:blipFill>
          <a:blip r:embed="rId7">
            <a:extLst/>
          </a:blip>
          <a:stretch>
            <a:fillRect/>
          </a:stretch>
        </p:blipFill>
        <p:spPr>
          <a:xfrm>
            <a:off x="8574036" y="5428452"/>
            <a:ext cx="959223" cy="981600"/>
          </a:xfrm>
          <a:prstGeom prst="rect">
            <a:avLst/>
          </a:prstGeom>
          <a:ln w="12700">
            <a:miter lim="400000"/>
          </a:ln>
        </p:spPr>
      </p:pic>
    </p:spTree>
    <p:extLst>
      <p:ext uri="{BB962C8B-B14F-4D97-AF65-F5344CB8AC3E}">
        <p14:creationId xmlns:p14="http://schemas.microsoft.com/office/powerpoint/2010/main" val="13023626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983973" y="216485"/>
            <a:ext cx="8107922" cy="1254675"/>
          </a:xfrm>
          <a:prstGeom prst="rect">
            <a:avLst/>
          </a:prstGeom>
        </p:spPr>
        <p:txBody>
          <a:bodyPr/>
          <a:lstStyle>
            <a:lvl1pPr defTabSz="292100">
              <a:defRPr sz="3600">
                <a:solidFill>
                  <a:srgbClr val="981800"/>
                </a:solidFill>
                <a:latin typeface="Noteworthy Bold"/>
                <a:ea typeface="Noteworthy Bold"/>
                <a:cs typeface="Noteworthy Bold"/>
                <a:sym typeface="Noteworthy Bold"/>
              </a:defRPr>
            </a:lvl1pPr>
          </a:lstStyle>
          <a:p>
            <a:pPr lvl="0">
              <a:defRPr sz="1800">
                <a:solidFill>
                  <a:srgbClr val="000000"/>
                </a:solidFill>
              </a:defRPr>
            </a:pPr>
            <a:r>
              <a:rPr sz="3100" dirty="0">
                <a:latin typeface="+mn-lt"/>
              </a:rPr>
              <a:t>ÇÇOYD </a:t>
            </a:r>
            <a:r>
              <a:rPr sz="3100" dirty="0" err="1">
                <a:latin typeface="+mn-lt"/>
              </a:rPr>
              <a:t>ve</a:t>
            </a:r>
            <a:r>
              <a:rPr sz="3100" dirty="0">
                <a:latin typeface="+mn-lt"/>
              </a:rPr>
              <a:t> </a:t>
            </a:r>
            <a:r>
              <a:rPr sz="3100" dirty="0" err="1">
                <a:latin typeface="+mn-lt"/>
              </a:rPr>
              <a:t>sağlık</a:t>
            </a:r>
            <a:r>
              <a:rPr sz="3100" dirty="0">
                <a:latin typeface="+mn-lt"/>
              </a:rPr>
              <a:t> </a:t>
            </a:r>
            <a:r>
              <a:rPr sz="3100" dirty="0" err="1">
                <a:latin typeface="+mn-lt"/>
              </a:rPr>
              <a:t>için</a:t>
            </a:r>
            <a:r>
              <a:rPr sz="3100" dirty="0">
                <a:latin typeface="+mn-lt"/>
              </a:rPr>
              <a:t> risk </a:t>
            </a:r>
            <a:r>
              <a:rPr sz="3100" dirty="0" err="1">
                <a:latin typeface="+mn-lt"/>
              </a:rPr>
              <a:t>taşıyan</a:t>
            </a:r>
            <a:r>
              <a:rPr sz="3100" dirty="0">
                <a:latin typeface="+mn-lt"/>
              </a:rPr>
              <a:t> </a:t>
            </a:r>
            <a:r>
              <a:rPr sz="3100" dirty="0" err="1">
                <a:latin typeface="+mn-lt"/>
              </a:rPr>
              <a:t>davranışlar</a:t>
            </a:r>
            <a:r>
              <a:rPr sz="3100" dirty="0">
                <a:latin typeface="+mn-lt"/>
              </a:rPr>
              <a:t> </a:t>
            </a:r>
            <a:r>
              <a:rPr sz="3100" dirty="0" err="1">
                <a:latin typeface="+mn-lt"/>
              </a:rPr>
              <a:t>arasındaki</a:t>
            </a:r>
            <a:r>
              <a:rPr sz="3100" dirty="0">
                <a:latin typeface="+mn-lt"/>
              </a:rPr>
              <a:t> </a:t>
            </a:r>
            <a:r>
              <a:rPr sz="3100" dirty="0" err="1">
                <a:latin typeface="+mn-lt"/>
              </a:rPr>
              <a:t>ilişki</a:t>
            </a:r>
            <a:endParaRPr sz="2800" dirty="0">
              <a:latin typeface="+mn-lt"/>
            </a:endParaRPr>
          </a:p>
        </p:txBody>
      </p:sp>
      <p:sp>
        <p:nvSpPr>
          <p:cNvPr id="159" name="Shape 159"/>
          <p:cNvSpPr>
            <a:spLocks noGrp="1"/>
          </p:cNvSpPr>
          <p:nvPr>
            <p:ph type="body" idx="1"/>
          </p:nvPr>
        </p:nvSpPr>
        <p:spPr>
          <a:xfrm>
            <a:off x="1098817" y="4754944"/>
            <a:ext cx="8107922" cy="2554938"/>
          </a:xfrm>
          <a:prstGeom prst="rect">
            <a:avLst/>
          </a:prstGeom>
        </p:spPr>
        <p:txBody>
          <a:bodyPr/>
          <a:lstStyle/>
          <a:p>
            <a:pPr marL="489825" lvl="1" indent="-231305" defTabSz="247339">
              <a:lnSpc>
                <a:spcPct val="115000"/>
              </a:lnSpc>
              <a:spcBef>
                <a:spcPts val="543"/>
              </a:spcBef>
              <a:buBlip>
                <a:blip r:embed="rId2"/>
              </a:buBlip>
              <a:defRPr sz="1800">
                <a:solidFill>
                  <a:srgbClr val="000000"/>
                </a:solidFill>
              </a:defRPr>
            </a:pPr>
            <a:r>
              <a:rPr sz="2000">
                <a:uFill>
                  <a:solidFill/>
                </a:uFill>
                <a:latin typeface="Calibri"/>
                <a:ea typeface="Calibri"/>
                <a:cs typeface="Calibri"/>
                <a:sym typeface="Calibri"/>
              </a:rPr>
              <a:t>Sigara içme riski  </a:t>
            </a:r>
            <a:r>
              <a:rPr sz="2000" b="1">
                <a:solidFill>
                  <a:srgbClr val="981800"/>
                </a:solidFill>
                <a:uFill>
                  <a:solidFill/>
                </a:uFill>
                <a:latin typeface="Calibri"/>
                <a:ea typeface="Calibri"/>
                <a:cs typeface="Calibri"/>
                <a:sym typeface="Calibri"/>
              </a:rPr>
              <a:t>1.54 – 3.69</a:t>
            </a:r>
            <a:r>
              <a:rPr sz="2000">
                <a:uFill>
                  <a:solidFill/>
                </a:uFill>
                <a:latin typeface="Calibri"/>
                <a:ea typeface="Calibri"/>
                <a:cs typeface="Calibri"/>
                <a:sym typeface="Calibri"/>
              </a:rPr>
              <a:t> kat artıyor</a:t>
            </a:r>
          </a:p>
          <a:p>
            <a:pPr marL="489825" lvl="1" indent="-231305" defTabSz="247339">
              <a:lnSpc>
                <a:spcPct val="115000"/>
              </a:lnSpc>
              <a:spcBef>
                <a:spcPts val="543"/>
              </a:spcBef>
              <a:buBlip>
                <a:blip r:embed="rId2"/>
              </a:buBlip>
              <a:defRPr sz="1800">
                <a:solidFill>
                  <a:srgbClr val="000000"/>
                </a:solidFill>
              </a:defRPr>
            </a:pPr>
            <a:r>
              <a:rPr sz="2000">
                <a:uFill>
                  <a:solidFill/>
                </a:uFill>
                <a:latin typeface="Calibri"/>
                <a:ea typeface="Calibri"/>
                <a:cs typeface="Calibri"/>
                <a:sym typeface="Calibri"/>
              </a:rPr>
              <a:t>Alkol tüketme ve sorunlu alkol tüketme riski </a:t>
            </a:r>
            <a:r>
              <a:rPr sz="2000" b="1">
                <a:solidFill>
                  <a:srgbClr val="981800"/>
                </a:solidFill>
                <a:uFill>
                  <a:solidFill/>
                </a:uFill>
                <a:latin typeface="Calibri"/>
                <a:ea typeface="Calibri"/>
                <a:cs typeface="Calibri"/>
                <a:sym typeface="Calibri"/>
              </a:rPr>
              <a:t>1.58 – 4.46</a:t>
            </a:r>
            <a:r>
              <a:rPr sz="2000">
                <a:uFill>
                  <a:solidFill/>
                </a:uFill>
                <a:latin typeface="Calibri"/>
                <a:ea typeface="Calibri"/>
                <a:cs typeface="Calibri"/>
                <a:sym typeface="Calibri"/>
              </a:rPr>
              <a:t> kat artıyor.</a:t>
            </a:r>
          </a:p>
          <a:p>
            <a:pPr marL="489825" lvl="1" indent="-231305" defTabSz="247339">
              <a:lnSpc>
                <a:spcPct val="115000"/>
              </a:lnSpc>
              <a:spcBef>
                <a:spcPts val="543"/>
              </a:spcBef>
              <a:buBlip>
                <a:blip r:embed="rId2"/>
              </a:buBlip>
              <a:defRPr sz="1800">
                <a:solidFill>
                  <a:srgbClr val="000000"/>
                </a:solidFill>
              </a:defRPr>
            </a:pPr>
            <a:r>
              <a:rPr sz="2000">
                <a:uFill>
                  <a:solidFill/>
                </a:uFill>
                <a:latin typeface="Calibri"/>
                <a:ea typeface="Calibri"/>
                <a:cs typeface="Calibri"/>
                <a:sym typeface="Calibri"/>
              </a:rPr>
              <a:t>Uyuşturucu kullanma riski </a:t>
            </a:r>
            <a:r>
              <a:rPr sz="2000" b="1">
                <a:solidFill>
                  <a:srgbClr val="981800"/>
                </a:solidFill>
                <a:uFill>
                  <a:solidFill/>
                </a:uFill>
                <a:latin typeface="Calibri"/>
                <a:ea typeface="Calibri"/>
                <a:cs typeface="Calibri"/>
                <a:sym typeface="Calibri"/>
              </a:rPr>
              <a:t>2.83 – 9.69</a:t>
            </a:r>
            <a:r>
              <a:rPr sz="2000">
                <a:uFill>
                  <a:solidFill/>
                </a:uFill>
                <a:latin typeface="Calibri"/>
                <a:ea typeface="Calibri"/>
                <a:cs typeface="Calibri"/>
                <a:sym typeface="Calibri"/>
              </a:rPr>
              <a:t> kata kadar yükseliyor </a:t>
            </a:r>
          </a:p>
          <a:p>
            <a:pPr marL="489825" lvl="1" indent="-231305" defTabSz="247339">
              <a:lnSpc>
                <a:spcPct val="115000"/>
              </a:lnSpc>
              <a:spcBef>
                <a:spcPts val="543"/>
              </a:spcBef>
              <a:buBlip>
                <a:blip r:embed="rId2"/>
              </a:buBlip>
              <a:defRPr sz="1800">
                <a:solidFill>
                  <a:srgbClr val="000000"/>
                </a:solidFill>
              </a:defRPr>
            </a:pPr>
            <a:r>
              <a:rPr sz="2000">
                <a:uFill>
                  <a:solidFill/>
                </a:uFill>
                <a:latin typeface="Calibri"/>
                <a:ea typeface="Calibri"/>
                <a:cs typeface="Calibri"/>
                <a:sym typeface="Calibri"/>
              </a:rPr>
              <a:t>Emniyet kemeri kullanmama riski </a:t>
            </a:r>
            <a:r>
              <a:rPr sz="2000" b="1">
                <a:solidFill>
                  <a:srgbClr val="981800"/>
                </a:solidFill>
                <a:uFill>
                  <a:solidFill/>
                </a:uFill>
                <a:latin typeface="Calibri"/>
                <a:ea typeface="Calibri"/>
                <a:cs typeface="Calibri"/>
                <a:sym typeface="Calibri"/>
              </a:rPr>
              <a:t>1.55 - 1.63</a:t>
            </a:r>
            <a:r>
              <a:rPr sz="2000">
                <a:uFill>
                  <a:solidFill/>
                </a:uFill>
                <a:latin typeface="Calibri"/>
                <a:ea typeface="Calibri"/>
                <a:cs typeface="Calibri"/>
                <a:sym typeface="Calibri"/>
              </a:rPr>
              <a:t> kar artış gösteriyor.</a:t>
            </a:r>
          </a:p>
          <a:p>
            <a:pPr defTabSz="247339">
              <a:lnSpc>
                <a:spcPct val="115000"/>
              </a:lnSpc>
              <a:spcBef>
                <a:spcPts val="543"/>
              </a:spcBef>
              <a:defRPr sz="1800">
                <a:solidFill>
                  <a:srgbClr val="000000"/>
                </a:solidFill>
              </a:defRPr>
            </a:pPr>
            <a:endParaRPr sz="600">
              <a:uFill>
                <a:solidFill/>
              </a:uFill>
              <a:latin typeface="Calibri"/>
              <a:ea typeface="Calibri"/>
              <a:cs typeface="Calibri"/>
              <a:sym typeface="Calibri"/>
            </a:endParaRPr>
          </a:p>
        </p:txBody>
      </p:sp>
      <p:pic>
        <p:nvPicPr>
          <p:cNvPr id="160" name="pasted-image.pdf"/>
          <p:cNvPicPr/>
          <p:nvPr/>
        </p:nvPicPr>
        <p:blipFill>
          <a:blip r:embed="rId3">
            <a:extLst/>
          </a:blip>
          <a:stretch>
            <a:fillRect/>
          </a:stretch>
        </p:blipFill>
        <p:spPr>
          <a:xfrm>
            <a:off x="1830518" y="1519176"/>
            <a:ext cx="6716119" cy="3239001"/>
          </a:xfrm>
          <a:prstGeom prst="rect">
            <a:avLst/>
          </a:prstGeom>
          <a:ln w="12700">
            <a:miter lim="400000"/>
          </a:ln>
        </p:spPr>
      </p:pic>
    </p:spTree>
    <p:extLst>
      <p:ext uri="{BB962C8B-B14F-4D97-AF65-F5344CB8AC3E}">
        <p14:creationId xmlns:p14="http://schemas.microsoft.com/office/powerpoint/2010/main" val="93525152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Başlık 1" hidden="1"/>
          <p:cNvSpPr>
            <a:spLocks noGrp="1"/>
          </p:cNvSpPr>
          <p:nvPr>
            <p:ph type="title"/>
          </p:nvPr>
        </p:nvSpPr>
        <p:spPr/>
        <p:txBody>
          <a:bodyPr/>
          <a:lstStyle/>
          <a:p>
            <a:endParaRPr lang="tr-TR"/>
          </a:p>
        </p:txBody>
      </p:sp>
      <p:pic>
        <p:nvPicPr>
          <p:cNvPr id="3" name="Resim 2"/>
          <p:cNvPicPr/>
          <p:nvPr/>
        </p:nvPicPr>
        <p:blipFill>
          <a:blip r:embed="rId2"/>
          <a:stretch>
            <a:fillRect/>
          </a:stretch>
        </p:blipFill>
        <p:spPr>
          <a:xfrm>
            <a:off x="0" y="0"/>
            <a:ext cx="10075863" cy="7562850"/>
          </a:xfrm>
          <a:prstGeom prst="rect">
            <a:avLst/>
          </a:prstGeom>
        </p:spPr>
      </p:pic>
    </p:spTree>
    <p:extLst>
      <p:ext uri="{BB962C8B-B14F-4D97-AF65-F5344CB8AC3E}">
        <p14:creationId xmlns:p14="http://schemas.microsoft.com/office/powerpoint/2010/main" val="21687579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fontScale="90000"/>
          </a:bodyPr>
          <a:lstStyle/>
          <a:p>
            <a:r>
              <a:rPr lang="tr-TR" dirty="0"/>
              <a:t>Dünya Sağlık Örgütü tarafından 4 tip kötü muamele tanımlanmaktadır. </a:t>
            </a:r>
            <a:endParaRPr lang="tr-TR" dirty="0" smtClean="0"/>
          </a:p>
        </p:txBody>
      </p:sp>
      <p:sp>
        <p:nvSpPr>
          <p:cNvPr id="34819" name="İçerik Yer Tutucusu 2"/>
          <p:cNvSpPr>
            <a:spLocks noGrp="1"/>
          </p:cNvSpPr>
          <p:nvPr>
            <p:ph idx="1"/>
          </p:nvPr>
        </p:nvSpPr>
        <p:spPr>
          <a:xfrm>
            <a:off x="501427" y="3421385"/>
            <a:ext cx="9068277" cy="2740970"/>
          </a:xfrm>
        </p:spPr>
        <p:txBody>
          <a:bodyPr>
            <a:normAutofit/>
          </a:bodyPr>
          <a:lstStyle/>
          <a:p>
            <a:r>
              <a:rPr lang="tr-TR" dirty="0"/>
              <a:t>Fiziksel İstismar </a:t>
            </a:r>
            <a:endParaRPr lang="tr-TR" dirty="0" smtClean="0"/>
          </a:p>
          <a:p>
            <a:r>
              <a:rPr lang="tr-TR" dirty="0"/>
              <a:t>Cinsel İstismar </a:t>
            </a:r>
            <a:endParaRPr lang="tr-TR" dirty="0" smtClean="0"/>
          </a:p>
          <a:p>
            <a:r>
              <a:rPr lang="tr-TR" dirty="0"/>
              <a:t>Duygusal İstismar </a:t>
            </a:r>
          </a:p>
          <a:p>
            <a:r>
              <a:rPr lang="tr-TR" dirty="0" smtClean="0"/>
              <a:t>İhmal</a:t>
            </a:r>
          </a:p>
        </p:txBody>
      </p:sp>
    </p:spTree>
    <p:extLst>
      <p:ext uri="{BB962C8B-B14F-4D97-AF65-F5344CB8AC3E}">
        <p14:creationId xmlns:p14="http://schemas.microsoft.com/office/powerpoint/2010/main" val="212367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a:bodyPr>
          <a:lstStyle/>
          <a:p>
            <a:r>
              <a:rPr lang="tr-TR" dirty="0"/>
              <a:t>FİZİKSEL İSTİSMAR</a:t>
            </a:r>
            <a:endParaRPr lang="tr-TR" dirty="0" smtClean="0"/>
          </a:p>
        </p:txBody>
      </p:sp>
      <p:sp>
        <p:nvSpPr>
          <p:cNvPr id="34819" name="İçerik Yer Tutucusu 2"/>
          <p:cNvSpPr>
            <a:spLocks noGrp="1"/>
          </p:cNvSpPr>
          <p:nvPr>
            <p:ph idx="1"/>
          </p:nvPr>
        </p:nvSpPr>
        <p:spPr>
          <a:xfrm>
            <a:off x="501427" y="3421385"/>
            <a:ext cx="9068277" cy="2740970"/>
          </a:xfrm>
        </p:spPr>
        <p:txBody>
          <a:bodyPr>
            <a:normAutofit/>
          </a:bodyPr>
          <a:lstStyle/>
          <a:p>
            <a:r>
              <a:rPr lang="tr-TR" dirty="0"/>
              <a:t>Çocuğa karşı; sağlığına, yaşamına, gelişimine veya onuruna zarar veren ya da zarar verebilme olasılığı yüksek, kasıtlı fiziksel güç kullanılmasıdır</a:t>
            </a:r>
            <a:endParaRPr lang="tr-TR" dirty="0" smtClean="0"/>
          </a:p>
        </p:txBody>
      </p:sp>
    </p:spTree>
    <p:extLst>
      <p:ext uri="{BB962C8B-B14F-4D97-AF65-F5344CB8AC3E}">
        <p14:creationId xmlns:p14="http://schemas.microsoft.com/office/powerpoint/2010/main" val="190853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a:bodyPr>
          <a:lstStyle/>
          <a:p>
            <a:r>
              <a:rPr lang="tr-TR" dirty="0"/>
              <a:t>CİNSEL İSTİSMAR</a:t>
            </a:r>
            <a:endParaRPr lang="tr-TR" dirty="0" smtClean="0"/>
          </a:p>
        </p:txBody>
      </p:sp>
      <p:sp>
        <p:nvSpPr>
          <p:cNvPr id="34819" name="İçerik Yer Tutucusu 2"/>
          <p:cNvSpPr>
            <a:spLocks noGrp="1"/>
          </p:cNvSpPr>
          <p:nvPr>
            <p:ph idx="1"/>
          </p:nvPr>
        </p:nvSpPr>
        <p:spPr>
          <a:xfrm>
            <a:off x="501427" y="3421385"/>
            <a:ext cx="9068277" cy="2740970"/>
          </a:xfrm>
        </p:spPr>
        <p:txBody>
          <a:bodyPr>
            <a:normAutofit/>
          </a:bodyPr>
          <a:lstStyle/>
          <a:p>
            <a:r>
              <a:rPr lang="tr-TR" dirty="0"/>
              <a:t>Çocuğun tam olarak anlayamadığı, onay vermesinin mümkün olamayacağı, gelişimsel olarak hazır olmadığı ya da toplumun yasalarına, sosyal normlarına aykırı olacak şekilde bir cinsel etkinliğe dahil edilmesidir. </a:t>
            </a:r>
            <a:endParaRPr lang="tr-TR" dirty="0" smtClean="0"/>
          </a:p>
        </p:txBody>
      </p:sp>
    </p:spTree>
    <p:extLst>
      <p:ext uri="{BB962C8B-B14F-4D97-AF65-F5344CB8AC3E}">
        <p14:creationId xmlns:p14="http://schemas.microsoft.com/office/powerpoint/2010/main" val="298227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a:bodyPr>
          <a:lstStyle/>
          <a:p>
            <a:r>
              <a:rPr lang="tr-TR" dirty="0" smtClean="0"/>
              <a:t>DUYGUSAL İSTİSMAR</a:t>
            </a:r>
            <a:endParaRPr lang="tr-TR" dirty="0" smtClean="0"/>
          </a:p>
        </p:txBody>
      </p:sp>
      <p:sp>
        <p:nvSpPr>
          <p:cNvPr id="34819" name="İçerik Yer Tutucusu 2"/>
          <p:cNvSpPr>
            <a:spLocks noGrp="1"/>
          </p:cNvSpPr>
          <p:nvPr>
            <p:ph idx="1"/>
          </p:nvPr>
        </p:nvSpPr>
        <p:spPr>
          <a:xfrm>
            <a:off x="501427" y="3421385"/>
            <a:ext cx="9068277" cy="2740970"/>
          </a:xfrm>
        </p:spPr>
        <p:txBody>
          <a:bodyPr>
            <a:normAutofit fontScale="92500" lnSpcReduction="20000"/>
          </a:bodyPr>
          <a:lstStyle/>
          <a:p>
            <a:r>
              <a:rPr lang="tr-TR" dirty="0"/>
              <a:t>Ebeveyn yada çocuğa bakan kişinin davranışları ya da sözleriyle çocuğun ruh sağlığını bozacak etkide bulunması ve çocuğun bu nedenle büyüme gelişme ve ruh sağlığı açısından genetik kapasitesine ulaşmasının engellenmesidir. Bu durum bir süreç içinde, pek çok defalar tekrarlanabileceği gibi, tek bir seferde de gerçekleşebilir. </a:t>
            </a:r>
            <a:endParaRPr lang="tr-TR" dirty="0" smtClean="0"/>
          </a:p>
        </p:txBody>
      </p:sp>
    </p:spTree>
    <p:extLst>
      <p:ext uri="{BB962C8B-B14F-4D97-AF65-F5344CB8AC3E}">
        <p14:creationId xmlns:p14="http://schemas.microsoft.com/office/powerpoint/2010/main" val="212624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normAutofit/>
          </a:bodyPr>
          <a:lstStyle/>
          <a:p>
            <a:r>
              <a:rPr lang="tr-TR" dirty="0" smtClean="0"/>
              <a:t>İHMAL</a:t>
            </a:r>
            <a:endParaRPr lang="tr-TR" dirty="0" smtClean="0"/>
          </a:p>
        </p:txBody>
      </p:sp>
      <p:sp>
        <p:nvSpPr>
          <p:cNvPr id="34819" name="İçerik Yer Tutucusu 2"/>
          <p:cNvSpPr>
            <a:spLocks noGrp="1"/>
          </p:cNvSpPr>
          <p:nvPr>
            <p:ph idx="1"/>
          </p:nvPr>
        </p:nvSpPr>
        <p:spPr>
          <a:xfrm>
            <a:off x="501427" y="2557289"/>
            <a:ext cx="9068277" cy="4320480"/>
          </a:xfrm>
        </p:spPr>
        <p:txBody>
          <a:bodyPr>
            <a:normAutofit lnSpcReduction="10000"/>
          </a:bodyPr>
          <a:lstStyle/>
          <a:p>
            <a:r>
              <a:rPr lang="tr-TR" dirty="0"/>
              <a:t>Çocuğa bakmakla yükümlü kimselerin; </a:t>
            </a:r>
            <a:endParaRPr lang="tr-TR" dirty="0" smtClean="0"/>
          </a:p>
          <a:p>
            <a:endParaRPr lang="tr-TR" dirty="0" smtClean="0"/>
          </a:p>
          <a:p>
            <a:r>
              <a:rPr lang="tr-TR" dirty="0" smtClean="0"/>
              <a:t>Çocuğun </a:t>
            </a:r>
            <a:r>
              <a:rPr lang="tr-TR" dirty="0"/>
              <a:t>beslenme, giyinme, barınma, eğitim, sağlık, diş sağlığı ve sevgi gibi temel gereksinimlerini karşılamada ihmal </a:t>
            </a:r>
            <a:r>
              <a:rPr lang="tr-TR" dirty="0" smtClean="0"/>
              <a:t>göstermesi.</a:t>
            </a:r>
          </a:p>
          <a:p>
            <a:endParaRPr lang="tr-TR" dirty="0"/>
          </a:p>
          <a:p>
            <a:r>
              <a:rPr lang="tr-TR" dirty="0" smtClean="0"/>
              <a:t>Çocuğun </a:t>
            </a:r>
            <a:r>
              <a:rPr lang="tr-TR" dirty="0"/>
              <a:t>beden ve ruh sağlığının veya bedensel, duygusal, sosyal ya da ahlaki gelişiminin engellenmesi.</a:t>
            </a:r>
            <a:endParaRPr lang="tr-TR" dirty="0" smtClean="0"/>
          </a:p>
        </p:txBody>
      </p:sp>
    </p:spTree>
    <p:extLst>
      <p:ext uri="{BB962C8B-B14F-4D97-AF65-F5344CB8AC3E}">
        <p14:creationId xmlns:p14="http://schemas.microsoft.com/office/powerpoint/2010/main" val="183884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idx="4294967295"/>
          </p:nvPr>
        </p:nvSpPr>
        <p:spPr>
          <a:xfrm>
            <a:off x="1230313" y="342900"/>
            <a:ext cx="8220075" cy="1244600"/>
          </a:xfrm>
        </p:spPr>
        <p:txBody>
          <a:bodyPr lIns="91432" tIns="45716" rIns="91432" bIns="45716"/>
          <a:lstStyle/>
          <a:p>
            <a:pPr eaLnBrk="1" hangingPunct="1">
              <a:tabLst>
                <a:tab pos="0" algn="l"/>
                <a:tab pos="503196" algn="l"/>
                <a:tab pos="1006390" algn="l"/>
                <a:tab pos="1511172" algn="l"/>
                <a:tab pos="2014369" algn="l"/>
                <a:tab pos="2519151" algn="l"/>
                <a:tab pos="3022346" algn="l"/>
                <a:tab pos="3527128" algn="l"/>
                <a:tab pos="4030323" algn="l"/>
                <a:tab pos="4533518" algn="l"/>
                <a:tab pos="5038301" algn="l"/>
                <a:tab pos="5541497" algn="l"/>
                <a:tab pos="6046279" algn="l"/>
                <a:tab pos="6549474" algn="l"/>
                <a:tab pos="7054256" algn="l"/>
                <a:tab pos="7557451" algn="l"/>
                <a:tab pos="8060647" algn="l"/>
                <a:tab pos="8565429" algn="l"/>
                <a:tab pos="9068625" algn="l"/>
                <a:tab pos="9573407" algn="l"/>
                <a:tab pos="10076602" algn="l"/>
              </a:tabLst>
              <a:defRPr/>
            </a:pPr>
            <a:r>
              <a:rPr lang="tr-TR" sz="3700" dirty="0">
                <a:solidFill>
                  <a:srgbClr val="C00000"/>
                </a:solidFill>
              </a:rPr>
              <a:t>Doğrudan fiziksel etkiler</a:t>
            </a:r>
          </a:p>
        </p:txBody>
      </p:sp>
      <p:sp>
        <p:nvSpPr>
          <p:cNvPr id="5" name="Rectangle 2"/>
          <p:cNvSpPr>
            <a:spLocks noGrp="1" noChangeArrowheads="1"/>
          </p:cNvSpPr>
          <p:nvPr>
            <p:ph idx="1"/>
          </p:nvPr>
        </p:nvSpPr>
        <p:spPr>
          <a:xfrm>
            <a:off x="1365523" y="1693193"/>
            <a:ext cx="8001000" cy="5053161"/>
          </a:xfrm>
        </p:spPr>
        <p:txBody>
          <a:bodyPr anchor="ctr"/>
          <a:lstStyle/>
          <a:p>
            <a:pPr marL="463550" indent="-463550" eaLnBrk="1" hangingPunct="1">
              <a:lnSpc>
                <a:spcPct val="90000"/>
              </a:lnSpc>
              <a:spcBef>
                <a:spcPts val="6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3200" dirty="0" smtClean="0"/>
              <a:t>Ölüm</a:t>
            </a:r>
          </a:p>
          <a:p>
            <a:pPr marL="463550" indent="-463550" eaLnBrk="1" hangingPunct="1">
              <a:lnSpc>
                <a:spcPct val="90000"/>
              </a:lnSpc>
              <a:spcBef>
                <a:spcPts val="6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3200" dirty="0" smtClean="0"/>
              <a:t>Fiziksel sakatlıklar</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Körlük</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Sağırlık, konuşma bozuklukları</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Kol ve bacaklarda kırıklar</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Motor yetersizlikler</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Organ kayıpları</a:t>
            </a:r>
          </a:p>
          <a:p>
            <a:pPr marL="901700" lvl="1" indent="-431800" eaLnBrk="1" hangingPunct="1">
              <a:lnSpc>
                <a:spcPct val="90000"/>
              </a:lnSpc>
              <a:spcBef>
                <a:spcPts val="55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smtClean="0"/>
              <a:t>Kafada, yüzde, gövdede kalıcı izler</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24" t="40451"/>
          <a:stretch/>
        </p:blipFill>
        <p:spPr bwMode="auto">
          <a:xfrm>
            <a:off x="6118051" y="1333153"/>
            <a:ext cx="340390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75298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73435" y="757090"/>
            <a:ext cx="9068277" cy="792088"/>
          </a:xfrm>
        </p:spPr>
        <p:txBody>
          <a:bodyPr>
            <a:normAutofit/>
          </a:bodyPr>
          <a:lstStyle/>
          <a:p>
            <a:r>
              <a:rPr lang="tr-TR" dirty="0" smtClean="0">
                <a:solidFill>
                  <a:srgbClr val="C00000"/>
                </a:solidFill>
              </a:rPr>
              <a:t>Çocuk neler hissediyor…</a:t>
            </a:r>
            <a:endParaRPr lang="tr-TR" dirty="0">
              <a:solidFill>
                <a:srgbClr val="C00000"/>
              </a:solidFill>
            </a:endParaRPr>
          </a:p>
        </p:txBody>
      </p:sp>
      <p:sp>
        <p:nvSpPr>
          <p:cNvPr id="4" name="İçerik Yer Tutucusu 3"/>
          <p:cNvSpPr>
            <a:spLocks noGrp="1"/>
          </p:cNvSpPr>
          <p:nvPr>
            <p:ph idx="1"/>
          </p:nvPr>
        </p:nvSpPr>
        <p:spPr>
          <a:xfrm>
            <a:off x="4389859" y="1765201"/>
            <a:ext cx="5454229" cy="5256584"/>
          </a:xfrm>
        </p:spPr>
        <p:txBody>
          <a:bodyPr>
            <a:normAutofit lnSpcReduction="10000"/>
          </a:bodyPr>
          <a:lstStyle/>
          <a:p>
            <a:r>
              <a:rPr lang="tr-TR" sz="2400" dirty="0"/>
              <a:t>İstismarın çocukta yarattığı korku, utanç, </a:t>
            </a:r>
            <a:r>
              <a:rPr lang="tr-TR" sz="2400" dirty="0" smtClean="0"/>
              <a:t>suçluluk duyguları </a:t>
            </a:r>
          </a:p>
          <a:p>
            <a:pPr>
              <a:lnSpc>
                <a:spcPct val="150000"/>
              </a:lnSpc>
            </a:pPr>
            <a:r>
              <a:rPr lang="tr-TR" sz="2400" dirty="0" smtClean="0"/>
              <a:t>Yakınlarına zarar verme kaygısı</a:t>
            </a:r>
          </a:p>
          <a:p>
            <a:pPr>
              <a:lnSpc>
                <a:spcPct val="150000"/>
              </a:lnSpc>
            </a:pPr>
            <a:r>
              <a:rPr lang="tr-TR" sz="2400" dirty="0" smtClean="0"/>
              <a:t>Sevgiyi kaybetme korkusu</a:t>
            </a:r>
          </a:p>
          <a:p>
            <a:pPr>
              <a:lnSpc>
                <a:spcPct val="150000"/>
              </a:lnSpc>
            </a:pPr>
            <a:r>
              <a:rPr lang="tr-TR" sz="2400" dirty="0" smtClean="0"/>
              <a:t>İnkar</a:t>
            </a:r>
            <a:endParaRPr lang="tr-TR" sz="2400" dirty="0"/>
          </a:p>
          <a:p>
            <a:r>
              <a:rPr lang="tr-TR" sz="2400" dirty="0" smtClean="0"/>
              <a:t>İstismarı </a:t>
            </a:r>
            <a:r>
              <a:rPr lang="tr-TR" sz="2400" dirty="0"/>
              <a:t>açıklayamamanın yarattığı duygusal </a:t>
            </a:r>
            <a:r>
              <a:rPr lang="tr-TR" sz="2400" dirty="0" smtClean="0"/>
              <a:t>ikilem </a:t>
            </a:r>
            <a:endParaRPr lang="tr-TR" sz="2400" dirty="0"/>
          </a:p>
          <a:p>
            <a:r>
              <a:rPr lang="tr-TR" sz="2400" dirty="0" smtClean="0"/>
              <a:t>İstismar </a:t>
            </a:r>
            <a:r>
              <a:rPr lang="tr-TR" sz="2400" dirty="0"/>
              <a:t>açığa çıktıktan sonra </a:t>
            </a:r>
            <a:r>
              <a:rPr lang="tr-TR" sz="2400" dirty="0" smtClean="0"/>
              <a:t>çocuğun çevresinden </a:t>
            </a:r>
            <a:r>
              <a:rPr lang="tr-TR" sz="2400" dirty="0"/>
              <a:t>aldığı olumsuz tepkilerin </a:t>
            </a:r>
            <a:r>
              <a:rPr lang="tr-TR" sz="2400" dirty="0" smtClean="0"/>
              <a:t>etkileri</a:t>
            </a:r>
          </a:p>
          <a:p>
            <a:r>
              <a:rPr lang="tr-TR" sz="2400" dirty="0" smtClean="0"/>
              <a:t>Yakın </a:t>
            </a:r>
            <a:r>
              <a:rPr lang="tr-TR" sz="2400" dirty="0"/>
              <a:t>çevrenin olaya bağlı ya da öteden beri </a:t>
            </a:r>
            <a:r>
              <a:rPr lang="tr-TR" sz="2400" dirty="0" smtClean="0"/>
              <a:t>süregelen </a:t>
            </a:r>
            <a:r>
              <a:rPr lang="tr-TR" sz="2400" dirty="0"/>
              <a:t>duygusal istismar nitelikli </a:t>
            </a:r>
            <a:r>
              <a:rPr lang="tr-TR" sz="2400" dirty="0" smtClean="0"/>
              <a:t>tutumları</a:t>
            </a:r>
            <a:endParaRPr lang="tr-TR" sz="2400" dirty="0"/>
          </a:p>
        </p:txBody>
      </p:sp>
      <p:sp>
        <p:nvSpPr>
          <p:cNvPr id="6" name="5 Dikdörtgen"/>
          <p:cNvSpPr/>
          <p:nvPr/>
        </p:nvSpPr>
        <p:spPr>
          <a:xfrm>
            <a:off x="1149499" y="1549177"/>
            <a:ext cx="2232248" cy="1815882"/>
          </a:xfrm>
          <a:prstGeom prst="rect">
            <a:avLst/>
          </a:prstGeom>
        </p:spPr>
        <p:txBody>
          <a:bodyPr wrap="square">
            <a:spAutoFit/>
          </a:bodyPr>
          <a:lstStyle/>
          <a:p>
            <a:pPr>
              <a:lnSpc>
                <a:spcPct val="100000"/>
              </a:lnSpc>
            </a:pPr>
            <a:r>
              <a:rPr lang="tr-TR" sz="2800" dirty="0" smtClean="0">
                <a:solidFill>
                  <a:srgbClr val="C00000"/>
                </a:solidFill>
                <a:latin typeface="Trebuchet MS"/>
              </a:rPr>
              <a:t>İKNA KANDIRMA OYUN</a:t>
            </a:r>
          </a:p>
          <a:p>
            <a:pPr>
              <a:lnSpc>
                <a:spcPct val="100000"/>
              </a:lnSpc>
            </a:pPr>
            <a:r>
              <a:rPr lang="tr-TR" sz="2800" dirty="0" smtClean="0">
                <a:solidFill>
                  <a:srgbClr val="C00000"/>
                </a:solidFill>
                <a:latin typeface="Trebuchet MS"/>
              </a:rPr>
              <a:t>SEVGİ</a:t>
            </a:r>
          </a:p>
        </p:txBody>
      </p:sp>
      <p:pic>
        <p:nvPicPr>
          <p:cNvPr id="7" name="Picture 2" descr="http://www.mycuentame.org/assets/pages/526/sil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12" y="3493393"/>
            <a:ext cx="3384376" cy="363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2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151</TotalTime>
  <Words>1074</Words>
  <Application>Microsoft Office PowerPoint</Application>
  <PresentationFormat>Özel</PresentationFormat>
  <Paragraphs>195</Paragraphs>
  <Slides>25</Slides>
  <Notes>6</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Kentsel</vt:lpstr>
      <vt:lpstr>Çocuk ihmal ve istismarının Belirtileri Etkileri</vt:lpstr>
      <vt:lpstr>ÇOCUK İSTİSMARININ VE İHMALİNİN TANIMI</vt:lpstr>
      <vt:lpstr>Dünya Sağlık Örgütü tarafından 4 tip kötü muamele tanımlanmaktadır. </vt:lpstr>
      <vt:lpstr>FİZİKSEL İSTİSMAR</vt:lpstr>
      <vt:lpstr>CİNSEL İSTİSMAR</vt:lpstr>
      <vt:lpstr>DUYGUSAL İSTİSMAR</vt:lpstr>
      <vt:lpstr>İHMAL</vt:lpstr>
      <vt:lpstr>Doğrudan fiziksel etkiler</vt:lpstr>
      <vt:lpstr>Çocuk neler hissediyor…</vt:lpstr>
      <vt:lpstr>Davranışsal – ruhsal etkileri</vt:lpstr>
      <vt:lpstr>Ana-baba dayağı ile çocuk davranışının ilişkisi (Meta-analiz sonuçları)‏</vt:lpstr>
      <vt:lpstr>Çocuğun cinsel istismarı</vt:lpstr>
      <vt:lpstr>Çocuğun cinsel istismarı</vt:lpstr>
      <vt:lpstr>Çocuğun cinsel istismarı</vt:lpstr>
      <vt:lpstr>Suçla ilişkili etkileri</vt:lpstr>
      <vt:lpstr>Fiziksel ve cinsel istismar – silah taşıma ilişkisi</vt:lpstr>
      <vt:lpstr>Fiziksel ve cinsel istismar – silah taşıma ilişkisi</vt:lpstr>
      <vt:lpstr>İstismar - suç - okul başarısı ilişkisi</vt:lpstr>
      <vt:lpstr>İstismar-suç ilişkisini etkileyen faktörler</vt:lpstr>
      <vt:lpstr>İstismar olgularında suçluluğu  etkileyen faktörler</vt:lpstr>
      <vt:lpstr>GELİŞİM; Biyolojik, psikolojik ve sosyal güçlerin etkileşimi</vt:lpstr>
      <vt:lpstr>Ruhsal gelişimi etkileyen faktörler</vt:lpstr>
      <vt:lpstr>Türkiye’de Üniversite Öğrencilerinde Çocukluk Çağı Olumsuz Yaşam Deneyimleri Araştırması (2013)</vt:lpstr>
      <vt:lpstr>ÇÇOYD ve sağlık için risk taşıyan davranışlar arasındaki ilişki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ulukol</dc:creator>
  <cp:lastModifiedBy>fatih</cp:lastModifiedBy>
  <cp:revision>15</cp:revision>
  <dcterms:created xsi:type="dcterms:W3CDTF">2018-04-24T22:03:01Z</dcterms:created>
  <dcterms:modified xsi:type="dcterms:W3CDTF">2019-03-21T06:24:04Z</dcterms:modified>
</cp:coreProperties>
</file>